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2" r:id="rId8"/>
    <p:sldId id="261" r:id="rId9"/>
    <p:sldId id="274" r:id="rId10"/>
    <p:sldId id="272" r:id="rId11"/>
    <p:sldId id="265" r:id="rId12"/>
    <p:sldId id="266" r:id="rId13"/>
    <p:sldId id="267"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4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p:scale>
          <a:sx n="80" d="100"/>
          <a:sy n="80" d="100"/>
        </p:scale>
        <p:origin x="-84" y="-54"/>
      </p:cViewPr>
      <p:guideLst>
        <p:guide orient="horz" pos="2160"/>
        <p:guide pos="3840"/>
      </p:guideLst>
    </p:cSldViewPr>
  </p:slideViewPr>
  <p:notesTextViewPr>
    <p:cViewPr>
      <p:scale>
        <a:sx n="1" d="1"/>
        <a:sy n="1" d="1"/>
      </p:scale>
      <p:origin x="0" y="0"/>
    </p:cViewPr>
  </p:notesTextViewPr>
  <p:sorterViewPr>
    <p:cViewPr>
      <p:scale>
        <a:sx n="100" d="100"/>
        <a:sy n="100" d="100"/>
      </p:scale>
      <p:origin x="0" y="-50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8ACC242B-94D1-4B67-A4A6-3C65AB7B3771}" type="datetimeFigureOut">
              <a:rPr lang="it-IT" smtClean="0"/>
              <a:t>14/04/2017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2835842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ACC242B-94D1-4B67-A4A6-3C65AB7B3771}" type="datetimeFigureOut">
              <a:rPr lang="it-IT" smtClean="0"/>
              <a:t>14/04/2017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2850034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ACC242B-94D1-4B67-A4A6-3C65AB7B3771}" type="datetimeFigureOut">
              <a:rPr lang="it-IT" smtClean="0"/>
              <a:t>14/04/2017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381663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ACC242B-94D1-4B67-A4A6-3C65AB7B3771}" type="datetimeFigureOut">
              <a:rPr lang="it-IT" smtClean="0"/>
              <a:t>14/04/2017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2277493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8ACC242B-94D1-4B67-A4A6-3C65AB7B3771}" type="datetimeFigureOut">
              <a:rPr lang="it-IT" smtClean="0"/>
              <a:t>14/04/2017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55516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8ACC242B-94D1-4B67-A4A6-3C65AB7B3771}" type="datetimeFigureOut">
              <a:rPr lang="it-IT" smtClean="0"/>
              <a:t>14/04/2017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1966416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8ACC242B-94D1-4B67-A4A6-3C65AB7B3771}" type="datetimeFigureOut">
              <a:rPr lang="it-IT" smtClean="0"/>
              <a:t>14/04/2017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536985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8ACC242B-94D1-4B67-A4A6-3C65AB7B3771}" type="datetimeFigureOut">
              <a:rPr lang="it-IT" smtClean="0"/>
              <a:t>14/04/2017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2534682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ACC242B-94D1-4B67-A4A6-3C65AB7B3771}" type="datetimeFigureOut">
              <a:rPr lang="it-IT" smtClean="0"/>
              <a:t>14/04/2017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50037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8ACC242B-94D1-4B67-A4A6-3C65AB7B3771}" type="datetimeFigureOut">
              <a:rPr lang="it-IT" smtClean="0"/>
              <a:t>14/04/2017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4169556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8ACC242B-94D1-4B67-A4A6-3C65AB7B3771}" type="datetimeFigureOut">
              <a:rPr lang="it-IT" smtClean="0"/>
              <a:t>14/04/2017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E4E1396-448B-4E90-8292-0B305A8C8151}" type="slidenum">
              <a:rPr lang="it-IT" smtClean="0"/>
              <a:t>‹N›</a:t>
            </a:fld>
            <a:endParaRPr lang="it-IT"/>
          </a:p>
        </p:txBody>
      </p:sp>
    </p:spTree>
    <p:extLst>
      <p:ext uri="{BB962C8B-B14F-4D97-AF65-F5344CB8AC3E}">
        <p14:creationId xmlns:p14="http://schemas.microsoft.com/office/powerpoint/2010/main" val="1857183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242B-94D1-4B67-A4A6-3C65AB7B3771}" type="datetimeFigureOut">
              <a:rPr lang="it-IT" smtClean="0"/>
              <a:t>14/04/2017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E1396-448B-4E90-8292-0B305A8C8151}" type="slidenum">
              <a:rPr lang="it-IT" smtClean="0"/>
              <a:t>‹N›</a:t>
            </a:fld>
            <a:endParaRPr lang="it-IT"/>
          </a:p>
        </p:txBody>
      </p:sp>
    </p:spTree>
    <p:extLst>
      <p:ext uri="{BB962C8B-B14F-4D97-AF65-F5344CB8AC3E}">
        <p14:creationId xmlns:p14="http://schemas.microsoft.com/office/powerpoint/2010/main" val="2732103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hyperlink" Target="http://www.cinitaly.cn/" TargetMode="External"/><Relationship Id="rId2" Type="http://schemas.openxmlformats.org/officeDocument/2006/relationships/hyperlink" Target="http://www.cinitaly.it/" TargetMode="Externa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http://www.cinitaly.com/"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cashr.cn/" TargetMode="Externa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mailto:liyue_ad@163.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ieconsultingsrl.com/" TargetMode="External"/><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mailto:mirko.dirubbo@ieconsultingsrl.co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finitay.it/" TargetMode="External"/><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mailto:a.montella@finitaly.it"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siitaliasrl.it/" TargetMode="External"/><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mailto:valeria.minafra@siitaliasrl.i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sistemaindustria.com/" TargetMode="External"/><Relationship Id="rId2" Type="http://schemas.openxmlformats.org/officeDocument/2006/relationships/hyperlink" Target="http://www.ieconsultingsrl.com/" TargetMode="Externa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mailto:b.arch.alex@tiscali.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http://i.huffpost.com/gen/2166198/thumbs/o-CHINA-SILK-ROAD-MAP-facebook.jpg"/>
          <p:cNvPicPr/>
          <p:nvPr/>
        </p:nvPicPr>
        <p:blipFill rotWithShape="1">
          <a:blip r:embed="rId2" cstate="print">
            <a:extLst>
              <a:ext uri="{28A0092B-C50C-407E-A947-70E740481C1C}">
                <a14:useLocalDpi xmlns:a14="http://schemas.microsoft.com/office/drawing/2010/main" val="0"/>
              </a:ext>
            </a:extLst>
          </a:blip>
          <a:srcRect l="12761" t="8729" r="38176" b="-1"/>
          <a:stretch/>
        </p:blipFill>
        <p:spPr bwMode="auto">
          <a:xfrm>
            <a:off x="4818888" y="10"/>
            <a:ext cx="7373112" cy="6857989"/>
          </a:xfrm>
          <a:prstGeom prst="rect">
            <a:avLst/>
          </a:prstGeom>
          <a:noFill/>
        </p:spPr>
      </p:pic>
      <p:sp>
        <p:nvSpPr>
          <p:cNvPr id="9" name="Freeform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51"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52" y="-479"/>
            <a:ext cx="8078052"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ctrTitle"/>
          </p:nvPr>
        </p:nvSpPr>
        <p:spPr>
          <a:xfrm>
            <a:off x="804672" y="2600324"/>
            <a:ext cx="5058370" cy="3320973"/>
          </a:xfrm>
        </p:spPr>
        <p:txBody>
          <a:bodyPr anchor="t">
            <a:normAutofit fontScale="90000"/>
          </a:bodyPr>
          <a:lstStyle/>
          <a:p>
            <a:pPr algn="l">
              <a:lnSpc>
                <a:spcPct val="80000"/>
              </a:lnSpc>
            </a:pPr>
            <a:r>
              <a:rPr lang="en-US" sz="4400" b="1" dirty="0"/>
              <a:t>Chinese and Italian Enterprises Association</a:t>
            </a:r>
            <a:br>
              <a:rPr lang="en-US" sz="4400" b="1" dirty="0"/>
            </a:br>
            <a:r>
              <a:rPr lang="it-IT" sz="5000" dirty="0"/>
              <a:t/>
            </a:r>
            <a:br>
              <a:rPr lang="it-IT" sz="5000" dirty="0"/>
            </a:br>
            <a:r>
              <a:rPr lang="en-US" sz="5300" b="1" dirty="0">
                <a:solidFill>
                  <a:schemeClr val="accent2">
                    <a:lumMod val="60000"/>
                    <a:lumOff val="40000"/>
                  </a:schemeClr>
                </a:solidFill>
                <a:effectLst>
                  <a:outerShdw blurRad="38100" dist="38100" dir="2700000" algn="tl">
                    <a:srgbClr val="000000">
                      <a:alpha val="43137"/>
                    </a:srgbClr>
                  </a:outerShdw>
                </a:effectLst>
              </a:rPr>
              <a:t>CINITALY</a:t>
            </a:r>
            <a:r>
              <a:rPr lang="it-IT" sz="5000" dirty="0"/>
              <a:t/>
            </a:r>
            <a:br>
              <a:rPr lang="it-IT" sz="5000" dirty="0"/>
            </a:br>
            <a:r>
              <a:rPr lang="it-IT" sz="5000" dirty="0"/>
              <a:t/>
            </a:r>
            <a:br>
              <a:rPr lang="it-IT" sz="5000" dirty="0"/>
            </a:br>
            <a:r>
              <a:rPr lang="zh-CN" altLang="it-IT" sz="3600" dirty="0"/>
              <a:t>中国和意大利的企业协会</a:t>
            </a:r>
            <a:r>
              <a:rPr lang="zh-CN" altLang="it-IT" sz="5400" dirty="0"/>
              <a:t/>
            </a:r>
            <a:br>
              <a:rPr lang="zh-CN" altLang="it-IT" sz="5400" dirty="0"/>
            </a:br>
            <a:endParaRPr lang="it-IT" sz="5000" dirty="0"/>
          </a:p>
        </p:txBody>
      </p:sp>
      <p:sp>
        <p:nvSpPr>
          <p:cNvPr id="3" name="Sottotitolo 2"/>
          <p:cNvSpPr>
            <a:spLocks noGrp="1"/>
          </p:cNvSpPr>
          <p:nvPr>
            <p:ph type="subTitle" idx="1"/>
          </p:nvPr>
        </p:nvSpPr>
        <p:spPr>
          <a:xfrm>
            <a:off x="804672" y="277197"/>
            <a:ext cx="4167376" cy="1155525"/>
          </a:xfrm>
        </p:spPr>
        <p:txBody>
          <a:bodyPr anchor="b">
            <a:normAutofit/>
          </a:bodyPr>
          <a:lstStyle/>
          <a:p>
            <a:pPr algn="l"/>
            <a:r>
              <a:rPr lang="en-US" b="1" dirty="0"/>
              <a:t>the silk road 4.0</a:t>
            </a:r>
          </a:p>
          <a:p>
            <a:pPr algn="l"/>
            <a:r>
              <a:rPr lang="en-US" b="1" dirty="0" err="1"/>
              <a:t>丝绸之路</a:t>
            </a:r>
            <a:r>
              <a:rPr lang="it-IT" b="1" dirty="0"/>
              <a:t> </a:t>
            </a:r>
            <a:r>
              <a:rPr lang="it-IT" dirty="0"/>
              <a:t>4.0</a:t>
            </a:r>
          </a:p>
          <a:p>
            <a:pPr algn="l"/>
            <a:endParaRPr lang="it-IT" dirty="0"/>
          </a:p>
        </p:txBody>
      </p:sp>
    </p:spTree>
    <p:extLst>
      <p:ext uri="{BB962C8B-B14F-4D97-AF65-F5344CB8AC3E}">
        <p14:creationId xmlns:p14="http://schemas.microsoft.com/office/powerpoint/2010/main" val="278686791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14835" y="599199"/>
            <a:ext cx="10254350" cy="6483826"/>
          </a:xfrm>
          <a:prstGeom prst="rect">
            <a:avLst/>
          </a:prstGeom>
        </p:spPr>
        <p:txBody>
          <a:bodyPr wrap="square">
            <a:spAutoFit/>
          </a:bodyPr>
          <a:lstStyle/>
          <a:p>
            <a:pPr marL="342900" lvl="0" indent="-342900">
              <a:lnSpc>
                <a:spcPct val="115000"/>
              </a:lnSpc>
              <a:spcAft>
                <a:spcPts val="0"/>
              </a:spcAft>
              <a:buFont typeface="Symbol" panose="05050102010706020507" pitchFamily="18" charset="2"/>
              <a:buBlip>
                <a:blip r:embed="rId2"/>
              </a:buBlip>
            </a:pPr>
            <a:r>
              <a:rPr lang="it-IT" sz="2200" b="1" dirty="0">
                <a:latin typeface="Calibri" panose="020F0502020204030204" pitchFamily="34" charset="0"/>
                <a:ea typeface="Calibri" panose="020F0502020204030204" pitchFamily="34" charset="0"/>
                <a:cs typeface="Calibri" panose="020F0502020204030204" pitchFamily="34" charset="0"/>
              </a:rPr>
              <a:t>Food &amp; </a:t>
            </a:r>
            <a:r>
              <a:rPr lang="it-IT" sz="2200" b="1" dirty="0" err="1">
                <a:latin typeface="Calibri" panose="020F0502020204030204" pitchFamily="34" charset="0"/>
                <a:ea typeface="Calibri" panose="020F0502020204030204" pitchFamily="34" charset="0"/>
                <a:cs typeface="Calibri" panose="020F0502020204030204" pitchFamily="34" charset="0"/>
              </a:rPr>
              <a:t>Beverage</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sz="2200" b="1" dirty="0">
                <a:latin typeface="Calibri" panose="020F0502020204030204" pitchFamily="34" charset="0"/>
                <a:ea typeface="Calibri" panose="020F0502020204030204" pitchFamily="34" charset="0"/>
                <a:cs typeface="Calibri" panose="020F0502020204030204" pitchFamily="34" charset="0"/>
              </a:rPr>
              <a:t>Fashion</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sz="2200" b="1" dirty="0" err="1">
                <a:latin typeface="Calibri" panose="020F0502020204030204" pitchFamily="34" charset="0"/>
                <a:ea typeface="Calibri" panose="020F0502020204030204" pitchFamily="34" charset="0"/>
                <a:cs typeface="Calibri" panose="020F0502020204030204" pitchFamily="34" charset="0"/>
              </a:rPr>
              <a:t>Furniture</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sz="2200" b="1" dirty="0">
                <a:latin typeface="Calibri" panose="020F0502020204030204" pitchFamily="34" charset="0"/>
                <a:ea typeface="Calibri" panose="020F0502020204030204" pitchFamily="34" charset="0"/>
                <a:cs typeface="Calibri" panose="020F0502020204030204" pitchFamily="34" charset="0"/>
              </a:rPr>
              <a:t>Hi Tech</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Smart City</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Smart </a:t>
            </a:r>
            <a:r>
              <a:rPr lang="it-IT" sz="2200" dirty="0" err="1">
                <a:latin typeface="Calibri" panose="020F0502020204030204" pitchFamily="34" charset="0"/>
                <a:ea typeface="Calibri" panose="020F0502020204030204" pitchFamily="34" charset="0"/>
                <a:cs typeface="Calibri" panose="020F0502020204030204" pitchFamily="34" charset="0"/>
              </a:rPr>
              <a:t>Farming</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Environment</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ICT (Healthcare, </a:t>
            </a:r>
            <a:r>
              <a:rPr lang="it-IT" sz="2200" dirty="0" err="1">
                <a:latin typeface="Calibri" panose="020F0502020204030204" pitchFamily="34" charset="0"/>
                <a:ea typeface="Calibri" panose="020F0502020204030204" pitchFamily="34" charset="0"/>
                <a:cs typeface="Calibri" panose="020F0502020204030204" pitchFamily="34" charset="0"/>
              </a:rPr>
              <a:t>Prevention</a:t>
            </a:r>
            <a:r>
              <a:rPr lang="it-IT" sz="2200" dirty="0">
                <a:latin typeface="Calibri" panose="020F0502020204030204" pitchFamily="34" charset="0"/>
                <a:ea typeface="Calibri" panose="020F0502020204030204" pitchFamily="34" charset="0"/>
                <a:cs typeface="Calibri" panose="020F0502020204030204" pitchFamily="34" charset="0"/>
              </a:rPr>
              <a:t> </a:t>
            </a:r>
            <a:r>
              <a:rPr lang="it-IT" sz="2200" dirty="0" err="1">
                <a:latin typeface="Calibri" panose="020F0502020204030204" pitchFamily="34" charset="0"/>
                <a:ea typeface="Calibri" panose="020F0502020204030204" pitchFamily="34" charset="0"/>
                <a:cs typeface="Calibri" panose="020F0502020204030204" pitchFamily="34" charset="0"/>
              </a:rPr>
              <a:t>Dep</a:t>
            </a:r>
            <a:r>
              <a:rPr lang="it-IT" sz="2200" dirty="0">
                <a:latin typeface="Calibri" panose="020F0502020204030204" pitchFamily="34" charset="0"/>
                <a:ea typeface="Calibri" panose="020F0502020204030204" pitchFamily="34" charset="0"/>
                <a:cs typeface="Calibri" panose="020F0502020204030204" pitchFamily="34" charset="0"/>
              </a:rPr>
              <a:t>., Food </a:t>
            </a:r>
            <a:r>
              <a:rPr lang="it-IT" sz="2200" dirty="0" err="1">
                <a:latin typeface="Calibri" panose="020F0502020204030204" pitchFamily="34" charset="0"/>
                <a:ea typeface="Calibri" panose="020F0502020204030204" pitchFamily="34" charset="0"/>
                <a:cs typeface="Calibri" panose="020F0502020204030204" pitchFamily="34" charset="0"/>
              </a:rPr>
              <a:t>traceability</a:t>
            </a:r>
            <a:r>
              <a:rPr lang="it-IT" sz="2200" dirty="0">
                <a:latin typeface="Calibri" panose="020F0502020204030204" pitchFamily="34" charset="0"/>
                <a:ea typeface="Calibri" panose="020F0502020204030204" pitchFamily="34" charset="0"/>
                <a:cs typeface="Calibri" panose="020F0502020204030204" pitchFamily="34" charset="0"/>
              </a:rPr>
              <a:t>, </a:t>
            </a:r>
            <a:r>
              <a:rPr lang="it-IT" sz="2200" dirty="0" err="1">
                <a:latin typeface="Calibri" panose="020F0502020204030204" pitchFamily="34" charset="0"/>
                <a:ea typeface="Calibri" panose="020F0502020204030204" pitchFamily="34" charset="0"/>
                <a:cs typeface="Calibri" panose="020F0502020204030204" pitchFamily="34" charset="0"/>
              </a:rPr>
              <a:t>Tourism</a:t>
            </a:r>
            <a:r>
              <a:rPr lang="it-IT" sz="2200" dirty="0">
                <a:latin typeface="Calibri" panose="020F0502020204030204" pitchFamily="34" charset="0"/>
                <a:ea typeface="Calibri" panose="020F0502020204030204" pitchFamily="34" charset="0"/>
                <a:cs typeface="Calibri" panose="020F0502020204030204" pitchFamily="34" charset="0"/>
              </a:rPr>
              <a:t>,…) </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New </a:t>
            </a:r>
            <a:r>
              <a:rPr lang="it-IT" sz="2200" dirty="0" err="1">
                <a:latin typeface="Calibri" panose="020F0502020204030204" pitchFamily="34" charset="0"/>
                <a:ea typeface="Calibri" panose="020F0502020204030204" pitchFamily="34" charset="0"/>
                <a:cs typeface="Calibri" panose="020F0502020204030204" pitchFamily="34" charset="0"/>
              </a:rPr>
              <a:t>Materials</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err="1">
                <a:latin typeface="Calibri" panose="020F0502020204030204" pitchFamily="34" charset="0"/>
                <a:ea typeface="Calibri" panose="020F0502020204030204" pitchFamily="34" charset="0"/>
                <a:cs typeface="Calibri" panose="020F0502020204030204" pitchFamily="34" charset="0"/>
              </a:rPr>
              <a:t>Avionics</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Architecture and design</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sz="2200" b="1" dirty="0" err="1">
                <a:latin typeface="Calibri" panose="020F0502020204030204" pitchFamily="34" charset="0"/>
                <a:ea typeface="Calibri" panose="020F0502020204030204" pitchFamily="34" charset="0"/>
                <a:cs typeface="Calibri" panose="020F0502020204030204" pitchFamily="34" charset="0"/>
              </a:rPr>
              <a:t>Pharmaceutic</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sz="2200" b="1" dirty="0" err="1">
                <a:latin typeface="Calibri" panose="020F0502020204030204" pitchFamily="34" charset="0"/>
                <a:ea typeface="Calibri" panose="020F0502020204030204" pitchFamily="34" charset="0"/>
                <a:cs typeface="Calibri" panose="020F0502020204030204" pitchFamily="34" charset="0"/>
              </a:rPr>
              <a:t>Cosmeceutics</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sz="2200" b="1" dirty="0">
                <a:latin typeface="Calibri" panose="020F0502020204030204" pitchFamily="34" charset="0"/>
                <a:ea typeface="Calibri" panose="020F0502020204030204" pitchFamily="34" charset="0"/>
                <a:cs typeface="Calibri" panose="020F0502020204030204" pitchFamily="34" charset="0"/>
              </a:rPr>
              <a:t>Value </a:t>
            </a:r>
            <a:r>
              <a:rPr lang="it-IT" sz="2200" b="1" dirty="0" err="1">
                <a:latin typeface="Calibri" panose="020F0502020204030204" pitchFamily="34" charset="0"/>
                <a:ea typeface="Calibri" panose="020F0502020204030204" pitchFamily="34" charset="0"/>
                <a:cs typeface="Calibri" panose="020F0502020204030204" pitchFamily="34" charset="0"/>
              </a:rPr>
              <a:t>added</a:t>
            </a:r>
            <a:r>
              <a:rPr lang="it-IT" sz="2200" b="1" dirty="0">
                <a:latin typeface="Calibri" panose="020F0502020204030204" pitchFamily="34" charset="0"/>
                <a:ea typeface="Calibri" panose="020F0502020204030204" pitchFamily="34" charset="0"/>
                <a:cs typeface="Calibri" panose="020F0502020204030204" pitchFamily="34" charset="0"/>
              </a:rPr>
              <a:t> </a:t>
            </a:r>
            <a:r>
              <a:rPr lang="it-IT" sz="2200" b="1" dirty="0" err="1">
                <a:latin typeface="Calibri" panose="020F0502020204030204" pitchFamily="34" charset="0"/>
                <a:ea typeface="Calibri" panose="020F0502020204030204" pitchFamily="34" charset="0"/>
                <a:cs typeface="Calibri" panose="020F0502020204030204" pitchFamily="34" charset="0"/>
              </a:rPr>
              <a:t>services</a:t>
            </a:r>
            <a:endParaRPr lang="it-IT" sz="2200" b="1"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System Integration</a:t>
            </a:r>
            <a:endParaRPr lang="it-IT" sz="2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Aft>
                <a:spcPts val="600"/>
              </a:spcAft>
              <a:buFont typeface="Courier New" panose="02070309020205020404" pitchFamily="49" charset="0"/>
              <a:buChar char="-"/>
            </a:pPr>
            <a:r>
              <a:rPr lang="it-IT" sz="2200" dirty="0">
                <a:latin typeface="Calibri" panose="020F0502020204030204" pitchFamily="34" charset="0"/>
                <a:ea typeface="Calibri" panose="020F0502020204030204" pitchFamily="34" charset="0"/>
                <a:cs typeface="Calibri" panose="020F0502020204030204" pitchFamily="34" charset="0"/>
              </a:rPr>
              <a:t>Design</a:t>
            </a:r>
          </a:p>
          <a:p>
            <a:pPr marL="742950" lvl="1" indent="-285750">
              <a:spcAft>
                <a:spcPts val="600"/>
              </a:spcAft>
              <a:buFont typeface="Courier New" panose="02070309020205020404" pitchFamily="49" charset="0"/>
              <a:buChar char="-"/>
            </a:pPr>
            <a:r>
              <a:rPr lang="it-IT" sz="2200" dirty="0">
                <a:effectLst/>
                <a:latin typeface="Calibri" panose="020F0502020204030204" pitchFamily="34" charset="0"/>
                <a:ea typeface="Calibri" panose="020F0502020204030204" pitchFamily="34" charset="0"/>
                <a:cs typeface="Calibri" panose="020F0502020204030204" pitchFamily="34" charset="0"/>
              </a:rPr>
              <a:t>DLS – </a:t>
            </a:r>
            <a:r>
              <a:rPr lang="it-IT" sz="2200" dirty="0" err="1">
                <a:effectLst/>
                <a:latin typeface="Calibri" panose="020F0502020204030204" pitchFamily="34" charset="0"/>
                <a:ea typeface="Calibri" panose="020F0502020204030204" pitchFamily="34" charset="0"/>
                <a:cs typeface="Calibri" panose="020F0502020204030204" pitchFamily="34" charset="0"/>
              </a:rPr>
              <a:t>Distance</a:t>
            </a:r>
            <a:r>
              <a:rPr lang="it-IT" sz="2200" dirty="0">
                <a:effectLst/>
                <a:latin typeface="Calibri" panose="020F0502020204030204" pitchFamily="34" charset="0"/>
                <a:ea typeface="Calibri" panose="020F0502020204030204" pitchFamily="34" charset="0"/>
                <a:cs typeface="Calibri" panose="020F0502020204030204" pitchFamily="34" charset="0"/>
              </a:rPr>
              <a:t> Learning System</a:t>
            </a:r>
            <a:endParaRPr lang="it-IT" sz="2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ttangolo 3"/>
          <p:cNvSpPr/>
          <p:nvPr/>
        </p:nvSpPr>
        <p:spPr>
          <a:xfrm>
            <a:off x="3840513" y="158826"/>
            <a:ext cx="4181209" cy="461665"/>
          </a:xfrm>
          <a:prstGeom prst="rect">
            <a:avLst/>
          </a:prstGeom>
        </p:spPr>
        <p:txBody>
          <a:bodyPr wrap="none">
            <a:spAutoFit/>
          </a:bodyPr>
          <a:lstStyle/>
          <a:p>
            <a:r>
              <a:rPr lang="it-IT" sz="2400" b="1" dirty="0"/>
              <a:t>CINITALY - Business </a:t>
            </a:r>
            <a:r>
              <a:rPr lang="it-IT" sz="2400" b="1" dirty="0" err="1"/>
              <a:t>sector</a:t>
            </a:r>
            <a:r>
              <a:rPr lang="it-IT" sz="2400" b="1" dirty="0"/>
              <a:t>/ skill</a:t>
            </a:r>
          </a:p>
        </p:txBody>
      </p:sp>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2602477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6089171" y="253182"/>
            <a:ext cx="6096000" cy="1231106"/>
          </a:xfrm>
          <a:prstGeom prst="rect">
            <a:avLst/>
          </a:prstGeom>
        </p:spPr>
        <p:txBody>
          <a:bodyPr>
            <a:spAutoFit/>
          </a:bodyPr>
          <a:lstStyle/>
          <a:p>
            <a:pPr marL="342900" lvl="0" indent="-342900">
              <a:spcAft>
                <a:spcPts val="0"/>
              </a:spcAft>
              <a:buFont typeface="Symbol" panose="05050102010706020507" pitchFamily="18" charset="2"/>
              <a:buBlip>
                <a:blip r:embed="rId2"/>
              </a:buBlip>
            </a:pPr>
            <a:r>
              <a:rPr lang="it-IT" sz="2000" b="1" dirty="0" err="1">
                <a:latin typeface="Calibri" panose="020F0502020204030204" pitchFamily="34" charset="0"/>
                <a:ea typeface="Calibri" panose="020F0502020204030204" pitchFamily="34" charset="0"/>
                <a:cs typeface="Calibri" panose="020F0502020204030204" pitchFamily="34" charset="0"/>
              </a:rPr>
              <a:t>Multisectorial</a:t>
            </a:r>
            <a:r>
              <a:rPr lang="it-IT" sz="2000" b="1" dirty="0">
                <a:latin typeface="Calibri" panose="020F0502020204030204" pitchFamily="34" charset="0"/>
                <a:ea typeface="Calibri" panose="020F0502020204030204" pitchFamily="34" charset="0"/>
                <a:cs typeface="Calibri" panose="020F0502020204030204" pitchFamily="34" charset="0"/>
              </a:rPr>
              <a:t> Technical </a:t>
            </a:r>
            <a:r>
              <a:rPr lang="it-IT" sz="2000" b="1" dirty="0" err="1">
                <a:latin typeface="Calibri" panose="020F0502020204030204" pitchFamily="34" charset="0"/>
                <a:ea typeface="Calibri" panose="020F0502020204030204" pitchFamily="34" charset="0"/>
                <a:cs typeface="Calibri" panose="020F0502020204030204" pitchFamily="34" charset="0"/>
              </a:rPr>
              <a:t>Commitee</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it-IT" dirty="0" err="1">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EcoBusiness</a:t>
            </a:r>
            <a:r>
              <a:rPr lang="it-IT"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Portal</a:t>
            </a:r>
            <a:endParaRPr lang="it-IT" sz="16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Blip>
                <a:blip r:embed="rId2"/>
              </a:buBlip>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UCIST – China Italy Science &amp; Technology Union</a:t>
            </a:r>
          </a:p>
          <a:p>
            <a:pPr marL="342900" lvl="0" indent="-342900">
              <a:buFont typeface="Symbol" panose="05050102010706020507" pitchFamily="18" charset="2"/>
              <a:buBlip>
                <a:blip r:embed="rId2"/>
              </a:buBlip>
            </a:pPr>
            <a:r>
              <a:rPr lang="en-US"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Italian Experience</a:t>
            </a:r>
            <a:endParaRPr lang="it-IT"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ttangolo 3"/>
          <p:cNvSpPr/>
          <p:nvPr/>
        </p:nvSpPr>
        <p:spPr>
          <a:xfrm>
            <a:off x="2532382" y="158826"/>
            <a:ext cx="3164905" cy="461665"/>
          </a:xfrm>
          <a:prstGeom prst="rect">
            <a:avLst/>
          </a:prstGeom>
        </p:spPr>
        <p:txBody>
          <a:bodyPr wrap="none">
            <a:spAutoFit/>
          </a:bodyPr>
          <a:lstStyle/>
          <a:p>
            <a:r>
              <a:rPr lang="it-IT" sz="2400" b="1" dirty="0" err="1"/>
              <a:t>CINITALY’s</a:t>
            </a:r>
            <a:r>
              <a:rPr lang="it-IT" sz="2400" b="1" dirty="0"/>
              <a:t> </a:t>
            </a:r>
            <a:r>
              <a:rPr lang="it-IT" sz="2400" b="1" dirty="0" err="1"/>
              <a:t>instruments</a:t>
            </a:r>
            <a:endParaRPr lang="it-IT" sz="2400" b="1" dirty="0"/>
          </a:p>
        </p:txBody>
      </p:sp>
      <p:pic>
        <p:nvPicPr>
          <p:cNvPr id="5" name="Immagine 4"/>
          <p:cNvPicPr/>
          <p:nvPr/>
        </p:nvPicPr>
        <p:blipFill>
          <a:blip r:embed="rId3">
            <a:extLst>
              <a:ext uri="{28A0092B-C50C-407E-A947-70E740481C1C}">
                <a14:useLocalDpi xmlns:a14="http://schemas.microsoft.com/office/drawing/2010/main" val="0"/>
              </a:ext>
            </a:extLst>
          </a:blip>
          <a:srcRect/>
          <a:stretch>
            <a:fillRect/>
          </a:stretch>
        </p:blipFill>
        <p:spPr bwMode="auto">
          <a:xfrm>
            <a:off x="184694" y="261800"/>
            <a:ext cx="1369786" cy="1312797"/>
          </a:xfrm>
          <a:prstGeom prst="rect">
            <a:avLst/>
          </a:prstGeom>
          <a:noFill/>
          <a:ln>
            <a:noFill/>
          </a:ln>
        </p:spPr>
      </p:pic>
      <p:sp>
        <p:nvSpPr>
          <p:cNvPr id="6" name="Rettangolo 5"/>
          <p:cNvSpPr/>
          <p:nvPr/>
        </p:nvSpPr>
        <p:spPr>
          <a:xfrm>
            <a:off x="313506" y="1807139"/>
            <a:ext cx="11599817" cy="5064976"/>
          </a:xfrm>
          <a:prstGeom prst="rect">
            <a:avLst/>
          </a:prstGeom>
        </p:spPr>
        <p:txBody>
          <a:bodyPr wrap="square">
            <a:spAutoFit/>
          </a:bodyPr>
          <a:lstStyle/>
          <a:p>
            <a:pPr algn="just">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In order to support more effectiveness and concreteness our way of Italian and Chinese businesses in their pursuit of creating partnership, a Multi-sectoral Technical Committee (MTC) exists.</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MTC professionals who, thanks to their long experience in different technologies, products sectors and services, can help you in finding the best answer to every needs that they should ripen within the Association.</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MTC will consider requests coming from Italy and China, all in order to bring together supply and demand.</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MTC will be the “subject” who will interface Institutional bodies that are operating in Scientific Research, University or Institutions: UCIST – China Italy Science &amp; Technologic Union.</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a:latin typeface="Calibri" panose="020F0502020204030204" pitchFamily="34" charset="0"/>
                <a:ea typeface="Calibri" panose="020F0502020204030204" pitchFamily="34" charset="0"/>
                <a:cs typeface="Calibri" panose="020F0502020204030204" pitchFamily="34" charset="0"/>
              </a:rPr>
              <a:t>At the date the MTC’s interesting sectors consists in:</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INDUSTRIAL EQUIPMENT – FOOD PROCESSING</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AVIONIC &amp; AEROSPACE</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SMART FARMING/ SMART CITIES (SYSTEM INTEGRATION)</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SENSORS/ ATTUATORS/ </a:t>
            </a:r>
            <a:r>
              <a:rPr lang="en-US" sz="1200" dirty="0" err="1">
                <a:latin typeface="Calibri" panose="020F0502020204030204" pitchFamily="34" charset="0"/>
                <a:ea typeface="Calibri" panose="020F0502020204030204" pitchFamily="34" charset="0"/>
                <a:cs typeface="Calibri" panose="020F0502020204030204" pitchFamily="34" charset="0"/>
              </a:rPr>
              <a:t>IoT</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ENVIRONMENT SAVING</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TRACEABILITY &amp; TRACKING</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PHARMACEUTICAL/ COSMECEUTICS</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SCIENCE OF MATERIALS/ MECHANICAL &amp; STRUCTURAL/ DESIGN</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Courier New" panose="02070309020205020404" pitchFamily="49" charset="0"/>
              <a:buChar char="-"/>
            </a:pPr>
            <a:r>
              <a:rPr lang="en-US" sz="1200" dirty="0">
                <a:latin typeface="Calibri" panose="020F0502020204030204" pitchFamily="34" charset="0"/>
                <a:ea typeface="Calibri" panose="020F0502020204030204" pitchFamily="34" charset="0"/>
                <a:cs typeface="Calibri" panose="020F0502020204030204" pitchFamily="34" charset="0"/>
              </a:rPr>
              <a:t>ARCHICTETURE/ INTERNAL DESIGN.</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5753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21163" y="158826"/>
            <a:ext cx="3164905" cy="461665"/>
          </a:xfrm>
          <a:prstGeom prst="rect">
            <a:avLst/>
          </a:prstGeom>
        </p:spPr>
        <p:txBody>
          <a:bodyPr wrap="none">
            <a:spAutoFit/>
          </a:bodyPr>
          <a:lstStyle/>
          <a:p>
            <a:r>
              <a:rPr lang="it-IT" sz="2400" b="1" dirty="0" err="1"/>
              <a:t>CINITALY’s</a:t>
            </a:r>
            <a:r>
              <a:rPr lang="it-IT" sz="2400" b="1" dirty="0"/>
              <a:t> </a:t>
            </a:r>
            <a:r>
              <a:rPr lang="it-IT" sz="2400" b="1" dirty="0" err="1"/>
              <a:t>instruments</a:t>
            </a:r>
            <a:endParaRPr lang="it-IT" sz="2400" b="1" dirty="0"/>
          </a:p>
        </p:txBody>
      </p:sp>
      <p:sp>
        <p:nvSpPr>
          <p:cNvPr id="5" name="Rettangolo 4"/>
          <p:cNvSpPr/>
          <p:nvPr/>
        </p:nvSpPr>
        <p:spPr>
          <a:xfrm>
            <a:off x="6087327" y="254727"/>
            <a:ext cx="6096000" cy="1231106"/>
          </a:xfrm>
          <a:prstGeom prst="rect">
            <a:avLst/>
          </a:prstGeom>
        </p:spPr>
        <p:txBody>
          <a:bodyPr>
            <a:spAutoFit/>
          </a:bodyPr>
          <a:lstStyle/>
          <a:p>
            <a:pPr marL="342900" lvl="0" indent="-342900">
              <a:spcAft>
                <a:spcPts val="0"/>
              </a:spcAft>
              <a:buFont typeface="Symbol" panose="05050102010706020507" pitchFamily="18" charset="2"/>
              <a:buBlip>
                <a:blip r:embed="rId2"/>
              </a:buBlip>
            </a:pPr>
            <a:r>
              <a:rPr lang="it-IT" dirty="0" err="1">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Multisectorial</a:t>
            </a:r>
            <a:r>
              <a:rPr lang="it-IT"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Technical </a:t>
            </a:r>
            <a:r>
              <a:rPr lang="it-IT" dirty="0" err="1">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Commitee</a:t>
            </a:r>
            <a:endParaRPr lang="it-IT"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it-IT" sz="2000" b="1" dirty="0" err="1">
                <a:latin typeface="Calibri" panose="020F0502020204030204" pitchFamily="34" charset="0"/>
                <a:ea typeface="Calibri" panose="020F0502020204030204" pitchFamily="34" charset="0"/>
                <a:cs typeface="Calibri" panose="020F0502020204030204" pitchFamily="34" charset="0"/>
              </a:rPr>
              <a:t>EcoBusiness</a:t>
            </a:r>
            <a:r>
              <a:rPr lang="it-IT" sz="2000" b="1" dirty="0">
                <a:latin typeface="Calibri" panose="020F0502020204030204" pitchFamily="34" charset="0"/>
                <a:ea typeface="Calibri" panose="020F0502020204030204" pitchFamily="34" charset="0"/>
                <a:cs typeface="Calibri" panose="020F0502020204030204" pitchFamily="34" charset="0"/>
              </a:rPr>
              <a:t> Portal</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Blip>
                <a:blip r:embed="rId2"/>
              </a:buBlip>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UCIST – China Italy Science &amp; Technology Union</a:t>
            </a:r>
          </a:p>
          <a:p>
            <a:pPr marL="342900" lvl="0" indent="-342900">
              <a:buFont typeface="Symbol" panose="05050102010706020507" pitchFamily="18" charset="2"/>
              <a:buBlip>
                <a:blip r:embed="rId2"/>
              </a:buBlip>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Italian Experience</a:t>
            </a:r>
            <a:endParaRPr lang="it-IT"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magin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847" y="219839"/>
            <a:ext cx="1321881" cy="1347702"/>
          </a:xfrm>
          <a:prstGeom prst="rect">
            <a:avLst/>
          </a:prstGeom>
          <a:noFill/>
          <a:ln>
            <a:noFill/>
          </a:ln>
        </p:spPr>
      </p:pic>
      <p:sp>
        <p:nvSpPr>
          <p:cNvPr id="7" name="Rettangolo 6"/>
          <p:cNvSpPr/>
          <p:nvPr/>
        </p:nvSpPr>
        <p:spPr>
          <a:xfrm>
            <a:off x="23586" y="1762130"/>
            <a:ext cx="7030354" cy="4998804"/>
          </a:xfrm>
          <a:prstGeom prst="rect">
            <a:avLst/>
          </a:prstGeom>
          <a:solidFill>
            <a:schemeClr val="bg1"/>
          </a:solidFill>
          <a:ln>
            <a:solidFill>
              <a:schemeClr val="bg2">
                <a:lumMod val="90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1000"/>
              </a:spcAft>
            </a:pPr>
            <a:r>
              <a:rPr lang="en-US" b="1" dirty="0">
                <a:latin typeface="Calibri" panose="020F0502020204030204" pitchFamily="34" charset="0"/>
                <a:ea typeface="Calibri" panose="020F0502020204030204" pitchFamily="34" charset="0"/>
                <a:cs typeface="Calibri" panose="020F0502020204030204" pitchFamily="34" charset="0"/>
              </a:rPr>
              <a:t>Sections:</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Micro thematic blogs (finance, Customs, Legal, Marketing, career, ...)</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dirty="0">
                <a:latin typeface="Calibri" panose="020F0502020204030204" pitchFamily="34" charset="0"/>
                <a:ea typeface="Calibri" panose="020F0502020204030204" pitchFamily="34" charset="0"/>
                <a:cs typeface="Calibri" panose="020F0502020204030204" pitchFamily="34" charset="0"/>
              </a:rPr>
              <a:t>Exchange area:</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0"/>
              </a:spcAft>
              <a:buFont typeface="Courier New" panose="02070309020205020404" pitchFamily="49" charset="0"/>
              <a:buChar char="-"/>
            </a:pPr>
            <a:r>
              <a:rPr lang="it-IT" dirty="0" err="1">
                <a:latin typeface="Calibri" panose="020F0502020204030204" pitchFamily="34" charset="0"/>
                <a:ea typeface="Calibri" panose="020F0502020204030204" pitchFamily="34" charset="0"/>
                <a:cs typeface="Calibri" panose="020F0502020204030204" pitchFamily="34" charset="0"/>
              </a:rPr>
              <a:t>requests</a:t>
            </a:r>
            <a:r>
              <a:rPr lang="it-IT" dirty="0">
                <a:latin typeface="Calibri" panose="020F0502020204030204" pitchFamily="34" charset="0"/>
                <a:ea typeface="Calibri" panose="020F0502020204030204" pitchFamily="34" charset="0"/>
                <a:cs typeface="Calibri" panose="020F0502020204030204" pitchFamily="34" charset="0"/>
              </a:rPr>
              <a:t> from </a:t>
            </a:r>
            <a:r>
              <a:rPr lang="it-IT" dirty="0" err="1">
                <a:latin typeface="Calibri" panose="020F0502020204030204" pitchFamily="34" charset="0"/>
                <a:ea typeface="Calibri" panose="020F0502020204030204" pitchFamily="34" charset="0"/>
                <a:cs typeface="Calibri" panose="020F0502020204030204" pitchFamily="34" charset="0"/>
              </a:rPr>
              <a:t>Italy</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0"/>
              </a:spcAft>
              <a:buFont typeface="Courier New" panose="02070309020205020404" pitchFamily="49" charset="0"/>
              <a:buChar char="-"/>
            </a:pPr>
            <a:r>
              <a:rPr lang="it-IT" dirty="0" err="1">
                <a:latin typeface="Calibri" panose="020F0502020204030204" pitchFamily="34" charset="0"/>
                <a:ea typeface="Calibri" panose="020F0502020204030204" pitchFamily="34" charset="0"/>
                <a:cs typeface="Calibri" panose="020F0502020204030204" pitchFamily="34" charset="0"/>
              </a:rPr>
              <a:t>requests</a:t>
            </a:r>
            <a:r>
              <a:rPr lang="it-IT" dirty="0">
                <a:latin typeface="Calibri" panose="020F0502020204030204" pitchFamily="34" charset="0"/>
                <a:ea typeface="Calibri" panose="020F0502020204030204" pitchFamily="34" charset="0"/>
                <a:cs typeface="Calibri" panose="020F0502020204030204" pitchFamily="34" charset="0"/>
              </a:rPr>
              <a:t> from China</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Articles (</a:t>
            </a:r>
            <a:r>
              <a:rPr lang="en-US" dirty="0" err="1">
                <a:latin typeface="Calibri" panose="020F0502020204030204" pitchFamily="34" charset="0"/>
                <a:ea typeface="Calibri" panose="020F0502020204030204" pitchFamily="34" charset="0"/>
                <a:cs typeface="Calibri" panose="020F0502020204030204" pitchFamily="34" charset="0"/>
              </a:rPr>
              <a:t>scientifics</a:t>
            </a:r>
            <a:r>
              <a:rPr lang="en-US" dirty="0">
                <a:latin typeface="Calibri" panose="020F0502020204030204" pitchFamily="34" charset="0"/>
                <a:ea typeface="Calibri" panose="020F0502020204030204" pitchFamily="34" charset="0"/>
                <a:cs typeface="Calibri" panose="020F0502020204030204" pitchFamily="34" charset="0"/>
              </a:rPr>
              <a:t> content; General knowledge, Current events, ..)</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Handouts</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Events</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Contacts</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Social network (link to FB, LinkedIn, </a:t>
            </a:r>
            <a:r>
              <a:rPr lang="en-US" dirty="0" err="1">
                <a:latin typeface="Calibri" panose="020F0502020204030204" pitchFamily="34" charset="0"/>
                <a:ea typeface="Calibri" panose="020F0502020204030204" pitchFamily="34" charset="0"/>
                <a:cs typeface="Calibri" panose="020F0502020204030204" pitchFamily="34" charset="0"/>
              </a:rPr>
              <a:t>Wechat</a:t>
            </a:r>
            <a:r>
              <a:rPr lang="en-US" dirty="0">
                <a:latin typeface="Calibri" panose="020F0502020204030204" pitchFamily="34" charset="0"/>
                <a:ea typeface="Calibri" panose="020F0502020204030204" pitchFamily="34" charset="0"/>
                <a:cs typeface="Calibri" panose="020F0502020204030204" pitchFamily="34" charset="0"/>
              </a:rPr>
              <a:t>,…)</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Videos. It’s a section devoted to collecting videos/multimedia content. The main goal is to represent in 90-120 seconds the professionalism and the production of the enterprise itself. In China it is a method of the most used and appreciated to present a company to potential market interested in his skills</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Rettangolo 7"/>
          <p:cNvSpPr/>
          <p:nvPr/>
        </p:nvSpPr>
        <p:spPr>
          <a:xfrm>
            <a:off x="7213495" y="1762130"/>
            <a:ext cx="4792204" cy="2613536"/>
          </a:xfrm>
          <a:prstGeom prst="rect">
            <a:avLst/>
          </a:prstGeom>
          <a:solidFill>
            <a:schemeClr val="bg1"/>
          </a:solidFill>
          <a:ln>
            <a:solidFill>
              <a:schemeClr val="bg2">
                <a:lumMod val="90000"/>
              </a:schemeClr>
            </a:solidFill>
          </a:ln>
          <a:effectLst>
            <a:outerShdw blurRad="50800" dist="38100" dir="2700000" algn="tl" rotWithShape="0">
              <a:prstClr val="black">
                <a:alpha val="40000"/>
              </a:prstClr>
            </a:outerShdw>
          </a:effectLst>
        </p:spPr>
        <p:txBody>
          <a:bodyPr wrap="square">
            <a:spAutoFit/>
          </a:bodyPr>
          <a:lstStyle/>
          <a:p>
            <a:pPr>
              <a:spcAft>
                <a:spcPts val="1000"/>
              </a:spcAft>
            </a:pPr>
            <a:r>
              <a:rPr lang="en-US" sz="1600" b="1" dirty="0">
                <a:latin typeface="Calibri" panose="020F0502020204030204" pitchFamily="34" charset="0"/>
                <a:ea typeface="Calibri" panose="020F0502020204030204" pitchFamily="34" charset="0"/>
                <a:cs typeface="Calibri" panose="020F0502020204030204" pitchFamily="34" charset="0"/>
              </a:rPr>
              <a:t>CONTENTS CONTRIBUTORS</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it-IT" dirty="0" err="1">
                <a:latin typeface="Calibri" panose="020F0502020204030204" pitchFamily="34" charset="0"/>
                <a:ea typeface="Calibri" panose="020F0502020204030204" pitchFamily="34" charset="0"/>
                <a:cs typeface="Calibri" panose="020F0502020204030204" pitchFamily="34" charset="0"/>
              </a:rPr>
              <a:t>Al</a:t>
            </a:r>
            <a:r>
              <a:rPr lang="it-IT" b="1" dirty="0" err="1">
                <a:latin typeface="Calibri" panose="020F0502020204030204" pitchFamily="34" charset="0"/>
                <a:ea typeface="Calibri" panose="020F0502020204030204" pitchFamily="34" charset="0"/>
                <a:cs typeface="Calibri" panose="020F0502020204030204" pitchFamily="34" charset="0"/>
              </a:rPr>
              <a:t>l</a:t>
            </a:r>
            <a:r>
              <a:rPr lang="it-IT" b="1" dirty="0">
                <a:latin typeface="Calibri" panose="020F0502020204030204" pitchFamily="34" charset="0"/>
                <a:ea typeface="Calibri" panose="020F0502020204030204" pitchFamily="34" charset="0"/>
                <a:cs typeface="Calibri" panose="020F0502020204030204" pitchFamily="34" charset="0"/>
              </a:rPr>
              <a:t> “core” partners </a:t>
            </a:r>
          </a:p>
          <a:p>
            <a:pPr marL="342900" lvl="0" indent="-342900">
              <a:lnSpc>
                <a:spcPct val="115000"/>
              </a:lnSpc>
              <a:spcAft>
                <a:spcPts val="0"/>
              </a:spcAft>
              <a:buFont typeface="Symbol" panose="05050102010706020507" pitchFamily="18" charset="2"/>
              <a:buBlip>
                <a:blip r:embed="rId2"/>
              </a:buBlip>
            </a:pPr>
            <a:r>
              <a:rPr lang="it-IT" b="1" dirty="0">
                <a:latin typeface="Calibri" panose="020F0502020204030204" pitchFamily="34" charset="0"/>
                <a:ea typeface="Calibri" panose="020F0502020204030204" pitchFamily="34" charset="0"/>
                <a:cs typeface="Calibri" panose="020F0502020204030204" pitchFamily="34" charset="0"/>
              </a:rPr>
              <a:t>S</a:t>
            </a:r>
            <a:r>
              <a:rPr lang="en-US" b="1" dirty="0" err="1">
                <a:latin typeface="Calibri" panose="020F0502020204030204" pitchFamily="34" charset="0"/>
                <a:ea typeface="Calibri" panose="020F0502020204030204" pitchFamily="34" charset="0"/>
                <a:cs typeface="Calibri" panose="020F0502020204030204" pitchFamily="34" charset="0"/>
              </a:rPr>
              <a:t>cientific</a:t>
            </a:r>
            <a:r>
              <a:rPr lang="en-US" b="1" dirty="0">
                <a:latin typeface="Calibri" panose="020F0502020204030204" pitchFamily="34" charset="0"/>
                <a:ea typeface="Calibri" panose="020F0502020204030204" pitchFamily="34" charset="0"/>
                <a:cs typeface="Calibri" panose="020F0502020204030204" pitchFamily="34" charset="0"/>
              </a:rPr>
              <a:t>/R&amp;D Institutions, Universities </a:t>
            </a:r>
          </a:p>
          <a:p>
            <a:pPr marL="342900" lvl="0" indent="-342900">
              <a:lnSpc>
                <a:spcPct val="115000"/>
              </a:lnSpc>
              <a:spcAft>
                <a:spcPts val="0"/>
              </a:spcAft>
              <a:buFont typeface="Symbol" panose="05050102010706020507" pitchFamily="18" charset="2"/>
              <a:buBlip>
                <a:blip r:embed="rId2"/>
              </a:buBlip>
            </a:pPr>
            <a:r>
              <a:rPr lang="en-US" b="1" dirty="0">
                <a:latin typeface="Calibri" panose="020F0502020204030204" pitchFamily="34" charset="0"/>
                <a:ea typeface="Calibri" panose="020F0502020204030204" pitchFamily="34" charset="0"/>
                <a:cs typeface="Calibri" panose="020F0502020204030204" pitchFamily="34" charset="0"/>
              </a:rPr>
              <a:t>Associates (with their own skills)</a:t>
            </a:r>
          </a:p>
          <a:p>
            <a:pPr marL="342900" lvl="0" indent="-342900">
              <a:lnSpc>
                <a:spcPct val="115000"/>
              </a:lnSpc>
              <a:spcAft>
                <a:spcPts val="0"/>
              </a:spcAft>
              <a:buFont typeface="Symbol" panose="05050102010706020507" pitchFamily="18" charset="2"/>
              <a:buBlip>
                <a:blip r:embed="rId2"/>
              </a:buBlip>
            </a:pPr>
            <a:r>
              <a:rPr lang="en-US" b="1" dirty="0">
                <a:latin typeface="Calibri" panose="020F0502020204030204" pitchFamily="34" charset="0"/>
                <a:ea typeface="Calibri" panose="020F0502020204030204" pitchFamily="34" charset="0"/>
                <a:cs typeface="Calibri" panose="020F0502020204030204" pitchFamily="34" charset="0"/>
              </a:rPr>
              <a:t>Others </a:t>
            </a:r>
            <a:r>
              <a:rPr lang="en-US" dirty="0">
                <a:latin typeface="Calibri" panose="020F0502020204030204" pitchFamily="34" charset="0"/>
                <a:ea typeface="Calibri" panose="020F0502020204030204" pitchFamily="34" charset="0"/>
                <a:cs typeface="Calibri" panose="020F0502020204030204" pitchFamily="34" charset="0"/>
              </a:rPr>
              <a:t>(Bank of China; Radio China International; Italian </a:t>
            </a:r>
            <a:r>
              <a:rPr lang="en-US" dirty="0" err="1">
                <a:latin typeface="Calibri" panose="020F0502020204030204" pitchFamily="34" charset="0"/>
                <a:ea typeface="Calibri" panose="020F0502020204030204" pitchFamily="34" charset="0"/>
                <a:cs typeface="Calibri" panose="020F0502020204030204" pitchFamily="34" charset="0"/>
              </a:rPr>
              <a:t>Confucio</a:t>
            </a:r>
            <a:r>
              <a:rPr lang="en-US" dirty="0">
                <a:latin typeface="Calibri" panose="020F0502020204030204" pitchFamily="34" charset="0"/>
                <a:ea typeface="Calibri" panose="020F0502020204030204" pitchFamily="34" charset="0"/>
                <a:cs typeface="Calibri" panose="020F0502020204030204" pitchFamily="34" charset="0"/>
              </a:rPr>
              <a:t> Institute; …)</a:t>
            </a:r>
            <a:endParaRPr lang="it-IT" dirty="0">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will be published editorials and articles at a rate of three to four per week(multi media contents).</a:t>
            </a:r>
          </a:p>
        </p:txBody>
      </p:sp>
      <p:sp>
        <p:nvSpPr>
          <p:cNvPr id="9" name="Rettangolo 8"/>
          <p:cNvSpPr/>
          <p:nvPr/>
        </p:nvSpPr>
        <p:spPr>
          <a:xfrm>
            <a:off x="9187263" y="4810862"/>
            <a:ext cx="1702840" cy="1494768"/>
          </a:xfrm>
          <a:prstGeom prst="rect">
            <a:avLst/>
          </a:prstGeom>
          <a:solidFill>
            <a:schemeClr val="bg1"/>
          </a:solidFill>
          <a:ln>
            <a:solidFill>
              <a:schemeClr val="bg2">
                <a:lumMod val="90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1000"/>
              </a:spcAft>
            </a:pPr>
            <a:r>
              <a:rPr lang="en-US" b="1" dirty="0">
                <a:latin typeface="Calibri" panose="020F0502020204030204" pitchFamily="34" charset="0"/>
                <a:ea typeface="Calibri" panose="020F0502020204030204" pitchFamily="34" charset="0"/>
                <a:cs typeface="Calibri" panose="020F0502020204030204" pitchFamily="34" charset="0"/>
              </a:rPr>
              <a:t>Languages:</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English</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Chinese</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Blip>
                <a:blip r:embed="rId2"/>
              </a:buBlip>
            </a:pPr>
            <a:r>
              <a:rPr lang="en-US" dirty="0">
                <a:latin typeface="Calibri" panose="020F0502020204030204" pitchFamily="34" charset="0"/>
                <a:ea typeface="Calibri" panose="020F0502020204030204" pitchFamily="34" charset="0"/>
                <a:cs typeface="Calibri" panose="020F0502020204030204" pitchFamily="34" charset="0"/>
              </a:rPr>
              <a:t>Italian.</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4732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21164" y="158826"/>
            <a:ext cx="3164905" cy="461665"/>
          </a:xfrm>
          <a:prstGeom prst="rect">
            <a:avLst/>
          </a:prstGeom>
        </p:spPr>
        <p:txBody>
          <a:bodyPr wrap="none">
            <a:spAutoFit/>
          </a:bodyPr>
          <a:lstStyle/>
          <a:p>
            <a:r>
              <a:rPr lang="it-IT" sz="2400" b="1" dirty="0" err="1"/>
              <a:t>CINITALY’s</a:t>
            </a:r>
            <a:r>
              <a:rPr lang="it-IT" sz="2400" b="1" dirty="0"/>
              <a:t> </a:t>
            </a:r>
            <a:r>
              <a:rPr lang="it-IT" sz="2400" b="1" dirty="0" err="1"/>
              <a:t>instruments</a:t>
            </a:r>
            <a:endParaRPr lang="it-IT" sz="2400" b="1" dirty="0"/>
          </a:p>
        </p:txBody>
      </p:sp>
      <p:sp>
        <p:nvSpPr>
          <p:cNvPr id="5" name="Rettangolo 4"/>
          <p:cNvSpPr/>
          <p:nvPr/>
        </p:nvSpPr>
        <p:spPr>
          <a:xfrm>
            <a:off x="6074265" y="267791"/>
            <a:ext cx="6096000" cy="1169551"/>
          </a:xfrm>
          <a:prstGeom prst="rect">
            <a:avLst/>
          </a:prstGeom>
        </p:spPr>
        <p:txBody>
          <a:bodyPr>
            <a:spAutoFit/>
          </a:bodyPr>
          <a:lstStyle/>
          <a:p>
            <a:pPr marL="342900" lvl="0" indent="-342900">
              <a:spcAft>
                <a:spcPts val="0"/>
              </a:spcAft>
              <a:buFont typeface="Symbol" panose="05050102010706020507" pitchFamily="18" charset="2"/>
              <a:buBlip>
                <a:blip r:embed="rId2"/>
              </a:buBlip>
            </a:pPr>
            <a:r>
              <a:rPr lang="it-IT" sz="1600" dirty="0" err="1">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Multisectorial</a:t>
            </a:r>
            <a:r>
              <a:rPr lang="it-IT" sz="16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Technical </a:t>
            </a:r>
            <a:r>
              <a:rPr lang="it-IT" sz="1600" dirty="0" err="1">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Commitee</a:t>
            </a:r>
            <a:endParaRPr lang="it-IT" sz="16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it-IT" dirty="0" err="1">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EcoBusiness</a:t>
            </a:r>
            <a:r>
              <a:rPr lang="it-IT"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Portal</a:t>
            </a:r>
            <a:endParaRPr lang="it-IT" sz="16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Blip>
                <a:blip r:embed="rId2"/>
              </a:buBlip>
            </a:pPr>
            <a:r>
              <a:rPr lang="en-US" b="1" dirty="0">
                <a:latin typeface="Calibri" panose="020F0502020204030204" pitchFamily="34" charset="0"/>
                <a:ea typeface="Calibri" panose="020F0502020204030204" pitchFamily="34" charset="0"/>
                <a:cs typeface="Calibri" panose="020F0502020204030204" pitchFamily="34" charset="0"/>
              </a:rPr>
              <a:t>UCIST – China Italy Science &amp; Technology Union</a:t>
            </a:r>
            <a:endParaRPr lang="en-US" sz="16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Symbol" panose="05050102010706020507" pitchFamily="18" charset="2"/>
              <a:buBlip>
                <a:blip r:embed="rId2"/>
              </a:buBlip>
            </a:pPr>
            <a:r>
              <a:rPr lang="en-US"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Italian Experience</a:t>
            </a:r>
            <a:endParaRPr lang="it-IT"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magin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217" y="158826"/>
            <a:ext cx="1271452" cy="1354217"/>
          </a:xfrm>
          <a:prstGeom prst="rect">
            <a:avLst/>
          </a:prstGeom>
          <a:noFill/>
          <a:ln>
            <a:noFill/>
          </a:ln>
        </p:spPr>
      </p:pic>
      <p:sp>
        <p:nvSpPr>
          <p:cNvPr id="2" name="Rettangolo 1"/>
          <p:cNvSpPr/>
          <p:nvPr/>
        </p:nvSpPr>
        <p:spPr>
          <a:xfrm>
            <a:off x="322217" y="2006524"/>
            <a:ext cx="11486606" cy="1941557"/>
          </a:xfrm>
          <a:prstGeom prst="rect">
            <a:avLst/>
          </a:prstGeom>
        </p:spPr>
        <p:txBody>
          <a:bodyPr wrap="square">
            <a:spAutoFit/>
          </a:bodyPr>
          <a:lstStyle/>
          <a:p>
            <a:pPr>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Education, </a:t>
            </a:r>
            <a:r>
              <a:rPr lang="en-US" dirty="0" err="1">
                <a:latin typeface="Calibri" panose="020F0502020204030204" pitchFamily="34" charset="0"/>
                <a:ea typeface="Calibri" panose="020F0502020204030204" pitchFamily="34" charset="0"/>
                <a:cs typeface="Calibri" panose="020F0502020204030204" pitchFamily="34" charset="0"/>
              </a:rPr>
              <a:t>Comunication</a:t>
            </a:r>
            <a:r>
              <a:rPr lang="en-US" dirty="0">
                <a:latin typeface="Calibri" panose="020F0502020204030204" pitchFamily="34" charset="0"/>
                <a:ea typeface="Calibri" panose="020F0502020204030204" pitchFamily="34" charset="0"/>
                <a:cs typeface="Calibri" panose="020F0502020204030204" pitchFamily="34" charset="0"/>
              </a:rPr>
              <a:t>, Cultural Training, Technology transfer and cooperation are the key words to explain the roles and mission of this “Think Tank”.</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UCIST wants to be, for the institutional organizations, a reference point in order to support Chinese and Italian companies in their effort to innovation and the use of high technology.</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dirty="0">
                <a:latin typeface="Calibri" panose="020F0502020204030204" pitchFamily="34" charset="0"/>
                <a:ea typeface="Calibri" panose="020F0502020204030204" pitchFamily="34" charset="0"/>
                <a:cs typeface="Calibri" panose="020F0502020204030204" pitchFamily="34" charset="0"/>
              </a:rPr>
              <a:t>The MTC will </a:t>
            </a:r>
            <a:r>
              <a:rPr lang="en-US" dirty="0" err="1">
                <a:latin typeface="Calibri" panose="020F0502020204030204" pitchFamily="34" charset="0"/>
                <a:ea typeface="Calibri" panose="020F0502020204030204" pitchFamily="34" charset="0"/>
                <a:cs typeface="Calibri" panose="020F0502020204030204" pitchFamily="34" charset="0"/>
              </a:rPr>
              <a:t>Cinitaly</a:t>
            </a:r>
            <a:r>
              <a:rPr lang="en-US" dirty="0">
                <a:latin typeface="Calibri" panose="020F0502020204030204" pitchFamily="34" charset="0"/>
                <a:ea typeface="Calibri" panose="020F0502020204030204" pitchFamily="34" charset="0"/>
                <a:cs typeface="Calibri" panose="020F0502020204030204" pitchFamily="34" charset="0"/>
              </a:rPr>
              <a:t> operating tool in relating with UCIST, thus putting in contact the needs and possible solutions.</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ttangolo 6"/>
          <p:cNvSpPr/>
          <p:nvPr/>
        </p:nvSpPr>
        <p:spPr>
          <a:xfrm>
            <a:off x="343985" y="4030539"/>
            <a:ext cx="11268895" cy="2836674"/>
          </a:xfrm>
          <a:prstGeom prst="rect">
            <a:avLst/>
          </a:prstGeom>
        </p:spPr>
        <p:txBody>
          <a:bodyPr wrap="square">
            <a:spAutoFit/>
          </a:bodyPr>
          <a:lstStyle/>
          <a:p>
            <a:pPr>
              <a:spcAft>
                <a:spcPts val="1000"/>
              </a:spcAft>
            </a:pPr>
            <a:r>
              <a:rPr lang="en-US" sz="1700" dirty="0">
                <a:latin typeface="Calibri" panose="020F0502020204030204" pitchFamily="34" charset="0"/>
                <a:ea typeface="Calibri" panose="020F0502020204030204" pitchFamily="34" charset="0"/>
                <a:cs typeface="Calibri" panose="020F0502020204030204" pitchFamily="34" charset="0"/>
              </a:rPr>
              <a:t>List of institutional bodies (potential, that </a:t>
            </a:r>
            <a:r>
              <a:rPr lang="en-US" sz="1700" dirty="0" err="1">
                <a:latin typeface="Calibri" panose="020F0502020204030204" pitchFamily="34" charset="0"/>
                <a:ea typeface="Calibri" panose="020F0502020204030204" pitchFamily="34" charset="0"/>
                <a:cs typeface="Calibri" panose="020F0502020204030204" pitchFamily="34" charset="0"/>
              </a:rPr>
              <a:t>Cinitaly</a:t>
            </a:r>
            <a:r>
              <a:rPr lang="en-US" sz="1700" dirty="0">
                <a:latin typeface="Calibri" panose="020F0502020204030204" pitchFamily="34" charset="0"/>
                <a:ea typeface="Calibri" panose="020F0502020204030204" pitchFamily="34" charset="0"/>
                <a:cs typeface="Calibri" panose="020F0502020204030204" pitchFamily="34" charset="0"/>
              </a:rPr>
              <a:t> propose to partnership):</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[Italy, Trieste] International Foundation of Trieste - FIT</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[Italy, Rome] National Council of Research – CNR (Labs)</a:t>
            </a: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[Italy, Rome] Italian National Agency for New Technologies, Energy and Sustainable Economic Development – ENEA (Labs)</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[Italy, Trento] E. Mach Foundation - IASMA</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[China, Jinan] Shandong Association for Science &amp; Technology – SDAST</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[China, Zhengzhou] Henan 863 Software Incubator - 863 Soft</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[China, Beijing] China International Technology Transfer Center – CITTC</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[China, Hangzhou] Hangzhou High Technology Zone – HHTZ</a:t>
            </a:r>
            <a:endParaRPr lang="it-IT" sz="17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Blip>
                <a:blip r:embed="rId2"/>
              </a:buBlip>
            </a:pPr>
            <a:r>
              <a:rPr lang="en-US" sz="1700" dirty="0">
                <a:latin typeface="Calibri" panose="020F0502020204030204" pitchFamily="34" charset="0"/>
                <a:ea typeface="Calibri" panose="020F0502020204030204" pitchFamily="34" charset="0"/>
                <a:cs typeface="Calibri" panose="020F0502020204030204" pitchFamily="34" charset="0"/>
              </a:rPr>
              <a:t>….</a:t>
            </a:r>
            <a:endParaRPr lang="it-IT" sz="1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0119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2448" y="1"/>
            <a:ext cx="4571998" cy="6857998"/>
          </a:xfrm>
          <a:prstGeom prst="rect">
            <a:avLst/>
          </a:prstGeom>
        </p:spPr>
      </p:pic>
      <p:pic>
        <p:nvPicPr>
          <p:cNvPr id="13" name="Immagin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363135" cy="6858000"/>
          </a:xfrm>
          <a:prstGeom prst="rect">
            <a:avLst/>
          </a:prstGeom>
        </p:spPr>
      </p:pic>
      <p:sp>
        <p:nvSpPr>
          <p:cNvPr id="14" name="Rettangolo 13"/>
          <p:cNvSpPr/>
          <p:nvPr/>
        </p:nvSpPr>
        <p:spPr>
          <a:xfrm>
            <a:off x="0" y="0"/>
            <a:ext cx="12192000" cy="6857999"/>
          </a:xfrm>
          <a:prstGeom prst="rect">
            <a:avLst/>
          </a:prstGeom>
          <a:solidFill>
            <a:srgbClr val="FFFFFF">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Rettangolo 1"/>
          <p:cNvSpPr/>
          <p:nvPr/>
        </p:nvSpPr>
        <p:spPr>
          <a:xfrm>
            <a:off x="272716" y="483005"/>
            <a:ext cx="11366290" cy="3216265"/>
          </a:xfrm>
          <a:prstGeom prst="rect">
            <a:avLst/>
          </a:prstGeom>
          <a:effectLst>
            <a:outerShdw blurRad="50800" dist="38100" dir="2700000" algn="tl" rotWithShape="0">
              <a:prstClr val="black">
                <a:alpha val="40000"/>
              </a:prstClr>
            </a:outerShdw>
          </a:effectLst>
        </p:spPr>
        <p:txBody>
          <a:bodyPr wrap="square">
            <a:spAutoFit/>
          </a:bodyPr>
          <a:lstStyle/>
          <a:p>
            <a:pPr algn="just">
              <a:lnSpc>
                <a:spcPct val="115000"/>
              </a:lnSpc>
              <a:spcAft>
                <a:spcPts val="1000"/>
              </a:spcAft>
            </a:pPr>
            <a:r>
              <a:rPr lang="en-US" sz="2000" b="1" i="1" dirty="0">
                <a:solidFill>
                  <a:srgbClr val="604000"/>
                </a:solidFill>
                <a:latin typeface="Calibri" panose="020F0502020204030204" pitchFamily="34" charset="0"/>
                <a:ea typeface="Times New Roman" panose="02020603050405020304" pitchFamily="18" charset="0"/>
                <a:cs typeface="Calibri" panose="020F0502020204030204" pitchFamily="34" charset="0"/>
              </a:rPr>
              <a:t>A new way to trade and cooperate, finding the positive points of two countries so far but with many values in common.  </a:t>
            </a:r>
          </a:p>
          <a:p>
            <a:pPr algn="just">
              <a:lnSpc>
                <a:spcPct val="115000"/>
              </a:lnSpc>
              <a:spcAft>
                <a:spcPts val="1000"/>
              </a:spcAft>
            </a:pPr>
            <a:r>
              <a:rPr lang="en-US" sz="2000" b="1" i="1" dirty="0">
                <a:solidFill>
                  <a:srgbClr val="604000"/>
                </a:solidFill>
                <a:latin typeface="Calibri" panose="020F0502020204030204" pitchFamily="34" charset="0"/>
                <a:ea typeface="Times New Roman" panose="02020603050405020304" pitchFamily="18" charset="0"/>
                <a:cs typeface="Calibri" panose="020F0502020204030204" pitchFamily="34" charset="0"/>
              </a:rPr>
              <a:t>The culture first of all: Italy and China are quite different, but share a millenary civilization, the value of family, work and friendship, for example.</a:t>
            </a:r>
            <a:r>
              <a:rPr lang="en-US" sz="2000" b="1" i="1" dirty="0">
                <a:solidFill>
                  <a:srgbClr val="604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1000"/>
              </a:spcAft>
            </a:pPr>
            <a:r>
              <a:rPr lang="en-US" sz="2000" b="1" i="1" dirty="0">
                <a:solidFill>
                  <a:srgbClr val="604000"/>
                </a:solidFill>
                <a:latin typeface="Calibri" panose="020F0502020204030204" pitchFamily="34" charset="0"/>
                <a:ea typeface="Times New Roman" panose="02020603050405020304" pitchFamily="18" charset="0"/>
                <a:cs typeface="Calibri" panose="020F0502020204030204" pitchFamily="34" charset="0"/>
              </a:rPr>
              <a:t>Businesses, professionals, institutions, associated with CINITALY, share the values of respect for commitments and people and of transparency in trade relations.</a:t>
            </a:r>
            <a:endParaRPr lang="it-IT" sz="2000" b="1" dirty="0">
              <a:solidFill>
                <a:srgbClr val="604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en-US" sz="2000" b="1" i="1" dirty="0">
                <a:solidFill>
                  <a:srgbClr val="604000"/>
                </a:solidFill>
                <a:latin typeface="Calibri" panose="020F0502020204030204" pitchFamily="34" charset="0"/>
                <a:ea typeface="Times New Roman" panose="02020603050405020304" pitchFamily="18" charset="0"/>
              </a:rPr>
              <a:t>The associates who respect these basic rules, but important, will have no distinction of the nation they belong to.</a:t>
            </a:r>
            <a:endParaRPr lang="it-IT" sz="2000" b="1" dirty="0">
              <a:solidFill>
                <a:srgbClr val="604000"/>
              </a:solidFill>
            </a:endParaRPr>
          </a:p>
        </p:txBody>
      </p:sp>
      <p:sp>
        <p:nvSpPr>
          <p:cNvPr id="4" name="Rettangolo 3"/>
          <p:cNvSpPr/>
          <p:nvPr/>
        </p:nvSpPr>
        <p:spPr>
          <a:xfrm>
            <a:off x="326569" y="4099199"/>
            <a:ext cx="9771017" cy="369332"/>
          </a:xfrm>
          <a:prstGeom prst="rect">
            <a:avLst/>
          </a:prstGeom>
          <a:effectLst>
            <a:outerShdw blurRad="50800" dist="38100" dir="2700000" algn="tl" rotWithShape="0">
              <a:prstClr val="black">
                <a:alpha val="40000"/>
              </a:prstClr>
            </a:outerShdw>
          </a:effectLst>
        </p:spPr>
        <p:txBody>
          <a:bodyPr wrap="square">
            <a:spAutoFit/>
          </a:bodyPr>
          <a:lstStyle/>
          <a:p>
            <a:r>
              <a:rPr lang="zh-CN" altLang="it-IT" b="1" i="1" dirty="0">
                <a:solidFill>
                  <a:srgbClr val="604000"/>
                </a:solidFill>
                <a:effectLst/>
              </a:rPr>
              <a:t>贸易和合作，共同寻找积极的点，但很多值的两个国家到目前为止新方法。</a:t>
            </a:r>
          </a:p>
        </p:txBody>
      </p:sp>
      <p:sp>
        <p:nvSpPr>
          <p:cNvPr id="5" name="Rettangolo 4"/>
          <p:cNvSpPr/>
          <p:nvPr/>
        </p:nvSpPr>
        <p:spPr>
          <a:xfrm>
            <a:off x="326569" y="4638183"/>
            <a:ext cx="10646230" cy="369332"/>
          </a:xfrm>
          <a:prstGeom prst="rect">
            <a:avLst/>
          </a:prstGeom>
          <a:effectLst>
            <a:outerShdw blurRad="50800" dist="38100" dir="2700000" algn="tl" rotWithShape="0">
              <a:prstClr val="black">
                <a:alpha val="40000"/>
              </a:prstClr>
            </a:outerShdw>
          </a:effectLst>
        </p:spPr>
        <p:txBody>
          <a:bodyPr wrap="square">
            <a:spAutoFit/>
          </a:bodyPr>
          <a:lstStyle/>
          <a:p>
            <a:r>
              <a:rPr lang="zh-CN" altLang="it-IT" b="1" i="1" dirty="0">
                <a:solidFill>
                  <a:srgbClr val="604000"/>
                </a:solidFill>
                <a:effectLst/>
              </a:rPr>
              <a:t>文化首先</a:t>
            </a:r>
            <a:r>
              <a:rPr lang="it-IT" altLang="zh-CN" b="1" i="1" dirty="0">
                <a:solidFill>
                  <a:srgbClr val="604000"/>
                </a:solidFill>
                <a:effectLst/>
              </a:rPr>
              <a:t>︰ </a:t>
            </a:r>
            <a:r>
              <a:rPr lang="zh-CN" altLang="it-IT" b="1" i="1" dirty="0">
                <a:solidFill>
                  <a:srgbClr val="604000"/>
                </a:solidFill>
                <a:effectLst/>
              </a:rPr>
              <a:t>意大利和中国有很大不同，但共享千年的文明、 价值的家庭、 工作和友谊，例如。</a:t>
            </a:r>
          </a:p>
        </p:txBody>
      </p:sp>
      <p:sp>
        <p:nvSpPr>
          <p:cNvPr id="8" name="Rettangolo 7"/>
          <p:cNvSpPr/>
          <p:nvPr/>
        </p:nvSpPr>
        <p:spPr>
          <a:xfrm>
            <a:off x="326569" y="5216356"/>
            <a:ext cx="10816046" cy="369332"/>
          </a:xfrm>
          <a:prstGeom prst="rect">
            <a:avLst/>
          </a:prstGeom>
          <a:effectLst>
            <a:outerShdw blurRad="50800" dist="38100" dir="2700000" algn="tl" rotWithShape="0">
              <a:prstClr val="black">
                <a:alpha val="40000"/>
              </a:prstClr>
            </a:outerShdw>
          </a:effectLst>
        </p:spPr>
        <p:txBody>
          <a:bodyPr wrap="square">
            <a:spAutoFit/>
          </a:bodyPr>
          <a:lstStyle/>
          <a:p>
            <a:r>
              <a:rPr lang="zh-CN" altLang="it-IT" b="1" i="1" dirty="0">
                <a:solidFill>
                  <a:srgbClr val="604000"/>
                </a:solidFill>
                <a:effectLst/>
              </a:rPr>
              <a:t>企业，专业人士、 机构，与 </a:t>
            </a:r>
            <a:r>
              <a:rPr lang="it-IT" altLang="zh-CN" b="1" i="1" dirty="0">
                <a:solidFill>
                  <a:srgbClr val="604000"/>
                </a:solidFill>
                <a:effectLst/>
              </a:rPr>
              <a:t>CINITALY</a:t>
            </a:r>
            <a:r>
              <a:rPr lang="zh-CN" altLang="it-IT" b="1" i="1" dirty="0">
                <a:solidFill>
                  <a:srgbClr val="604000"/>
                </a:solidFill>
                <a:effectLst/>
              </a:rPr>
              <a:t>，分享价值承诺和人们的尊重和贸易关系的透明度。</a:t>
            </a:r>
          </a:p>
        </p:txBody>
      </p:sp>
      <p:sp>
        <p:nvSpPr>
          <p:cNvPr id="9" name="Rettangolo 8"/>
          <p:cNvSpPr/>
          <p:nvPr/>
        </p:nvSpPr>
        <p:spPr>
          <a:xfrm>
            <a:off x="313506" y="5848734"/>
            <a:ext cx="10371910" cy="369332"/>
          </a:xfrm>
          <a:prstGeom prst="rect">
            <a:avLst/>
          </a:prstGeom>
          <a:effectLst>
            <a:outerShdw blurRad="50800" dist="38100" dir="2700000" algn="tl" rotWithShape="0">
              <a:prstClr val="black">
                <a:alpha val="40000"/>
              </a:prstClr>
            </a:outerShdw>
          </a:effectLst>
        </p:spPr>
        <p:txBody>
          <a:bodyPr wrap="square">
            <a:spAutoFit/>
          </a:bodyPr>
          <a:lstStyle/>
          <a:p>
            <a:r>
              <a:rPr lang="zh-CN" altLang="it-IT" b="1" i="1" dirty="0">
                <a:solidFill>
                  <a:srgbClr val="604000"/>
                </a:solidFill>
                <a:effectLst/>
              </a:rPr>
              <a:t>同伙人尊重这些基本的规则，但重要的是，会有他们属于国家没有区别。</a:t>
            </a:r>
          </a:p>
        </p:txBody>
      </p:sp>
    </p:spTree>
    <p:extLst>
      <p:ext uri="{BB962C8B-B14F-4D97-AF65-F5344CB8AC3E}">
        <p14:creationId xmlns:p14="http://schemas.microsoft.com/office/powerpoint/2010/main" val="243557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descr="http://nzr2ybsda.qnssl.com/images/40409/Fjr2wlz_MR6_RJ1Iw8MyHuG5yUTL.png?imageMogr2/strip/thumbnail/720x1440%3E/format/png"/>
          <p:cNvPicPr/>
          <p:nvPr/>
        </p:nvPicPr>
        <p:blipFill>
          <a:blip r:embed="rId2">
            <a:extLst>
              <a:ext uri="{28A0092B-C50C-407E-A947-70E740481C1C}">
                <a14:useLocalDpi xmlns:a14="http://schemas.microsoft.com/office/drawing/2010/main" val="0"/>
              </a:ext>
            </a:extLst>
          </a:blip>
          <a:srcRect/>
          <a:stretch>
            <a:fillRect/>
          </a:stretch>
        </p:blipFill>
        <p:spPr bwMode="auto">
          <a:xfrm>
            <a:off x="2165552" y="1682165"/>
            <a:ext cx="638175" cy="638175"/>
          </a:xfrm>
          <a:prstGeom prst="rect">
            <a:avLst/>
          </a:prstGeom>
          <a:noFill/>
          <a:ln>
            <a:noFill/>
          </a:ln>
        </p:spPr>
      </p:pic>
      <p:pic>
        <p:nvPicPr>
          <p:cNvPr id="8" name="Immagine 7" descr="iec-logo"/>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1538" y="3135385"/>
            <a:ext cx="558165" cy="656590"/>
          </a:xfrm>
          <a:prstGeom prst="rect">
            <a:avLst/>
          </a:prstGeom>
          <a:noFill/>
          <a:ln>
            <a:noFill/>
          </a:ln>
        </p:spPr>
      </p:pic>
      <p:pic>
        <p:nvPicPr>
          <p:cNvPr id="9" name="Immagine 8" descr="Finitaly&amp;amp;Partners"/>
          <p:cNvPicPr/>
          <p:nvPr/>
        </p:nvPicPr>
        <p:blipFill>
          <a:blip r:embed="rId4">
            <a:extLst>
              <a:ext uri="{28A0092B-C50C-407E-A947-70E740481C1C}">
                <a14:useLocalDpi xmlns:a14="http://schemas.microsoft.com/office/drawing/2010/main" val="0"/>
              </a:ext>
            </a:extLst>
          </a:blip>
          <a:srcRect/>
          <a:stretch>
            <a:fillRect/>
          </a:stretch>
        </p:blipFill>
        <p:spPr bwMode="auto">
          <a:xfrm>
            <a:off x="3141774" y="4265206"/>
            <a:ext cx="1109980" cy="768350"/>
          </a:xfrm>
          <a:prstGeom prst="rect">
            <a:avLst/>
          </a:prstGeom>
          <a:noFill/>
          <a:ln>
            <a:noFill/>
          </a:ln>
        </p:spPr>
      </p:pic>
      <p:pic>
        <p:nvPicPr>
          <p:cNvPr id="10" name="Immagine 9" descr="C:\Users\attilio.minafra\AppData\Local\Microsoft\Windows\INetCache\Content.Word\logo_siitalia_vert.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53916" y="5208367"/>
            <a:ext cx="434975" cy="598805"/>
          </a:xfrm>
          <a:prstGeom prst="rect">
            <a:avLst/>
          </a:prstGeom>
          <a:noFill/>
          <a:ln>
            <a:noFill/>
          </a:ln>
        </p:spPr>
      </p:pic>
      <p:sp>
        <p:nvSpPr>
          <p:cNvPr id="11" name="Connettore 10"/>
          <p:cNvSpPr/>
          <p:nvPr/>
        </p:nvSpPr>
        <p:spPr>
          <a:xfrm>
            <a:off x="7497863" y="5887854"/>
            <a:ext cx="449580" cy="474980"/>
          </a:xfrm>
          <a:prstGeom prst="flowChartConnector">
            <a:avLst/>
          </a:prstGeom>
          <a:noFill/>
          <a:ln>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pic>
        <p:nvPicPr>
          <p:cNvPr id="13" name="Immagine 12"/>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95233" y="525075"/>
            <a:ext cx="5416833" cy="3743413"/>
          </a:xfrm>
          <a:prstGeom prst="rect">
            <a:avLst/>
          </a:prstGeom>
          <a:noFill/>
        </p:spPr>
      </p:pic>
      <p:sp>
        <p:nvSpPr>
          <p:cNvPr id="14" name="Ovale 13"/>
          <p:cNvSpPr/>
          <p:nvPr/>
        </p:nvSpPr>
        <p:spPr>
          <a:xfrm>
            <a:off x="3859306" y="-2133454"/>
            <a:ext cx="9385088" cy="7341822"/>
          </a:xfrm>
          <a:prstGeom prst="ellipse">
            <a:avLst/>
          </a:prstGeom>
          <a:noFill/>
          <a:ln>
            <a:solidFill>
              <a:srgbClr val="604000">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6" name="Connettore diritto 15"/>
          <p:cNvCxnSpPr>
            <a:stCxn id="7" idx="3"/>
          </p:cNvCxnSpPr>
          <p:nvPr/>
        </p:nvCxnSpPr>
        <p:spPr>
          <a:xfrm>
            <a:off x="2803727" y="2001253"/>
            <a:ext cx="9388273" cy="2359"/>
          </a:xfrm>
          <a:prstGeom prst="line">
            <a:avLst/>
          </a:prstGeom>
          <a:ln>
            <a:solidFill>
              <a:srgbClr val="604000">
                <a:alpha val="69804"/>
              </a:srgb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a:cxnSpLocks/>
            <a:stCxn id="8" idx="3"/>
          </p:cNvCxnSpPr>
          <p:nvPr/>
        </p:nvCxnSpPr>
        <p:spPr>
          <a:xfrm flipV="1">
            <a:off x="3109703" y="606521"/>
            <a:ext cx="9342273" cy="2857159"/>
          </a:xfrm>
          <a:prstGeom prst="line">
            <a:avLst/>
          </a:prstGeom>
          <a:ln>
            <a:solidFill>
              <a:srgbClr val="604000"/>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a:cxnSpLocks/>
          </p:cNvCxnSpPr>
          <p:nvPr/>
        </p:nvCxnSpPr>
        <p:spPr>
          <a:xfrm flipV="1">
            <a:off x="3966882" y="-591671"/>
            <a:ext cx="8225118" cy="4941603"/>
          </a:xfrm>
          <a:prstGeom prst="line">
            <a:avLst/>
          </a:prstGeom>
          <a:ln>
            <a:solidFill>
              <a:srgbClr val="604000">
                <a:alpha val="69804"/>
              </a:srgb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a:cxnSpLocks/>
          </p:cNvCxnSpPr>
          <p:nvPr/>
        </p:nvCxnSpPr>
        <p:spPr>
          <a:xfrm flipV="1">
            <a:off x="5188891" y="-121024"/>
            <a:ext cx="4466097" cy="5329390"/>
          </a:xfrm>
          <a:prstGeom prst="line">
            <a:avLst/>
          </a:prstGeom>
          <a:ln>
            <a:solidFill>
              <a:srgbClr val="604000">
                <a:alpha val="69804"/>
              </a:srgbClr>
            </a:solidFill>
          </a:ln>
        </p:spPr>
        <p:style>
          <a:lnRef idx="1">
            <a:schemeClr val="accent1"/>
          </a:lnRef>
          <a:fillRef idx="0">
            <a:schemeClr val="accent1"/>
          </a:fillRef>
          <a:effectRef idx="0">
            <a:schemeClr val="accent1"/>
          </a:effectRef>
          <a:fontRef idx="minor">
            <a:schemeClr val="tx1"/>
          </a:fontRef>
        </p:style>
      </p:cxnSp>
      <p:cxnSp>
        <p:nvCxnSpPr>
          <p:cNvPr id="26" name="Connettore diritto 25"/>
          <p:cNvCxnSpPr>
            <a:cxnSpLocks/>
          </p:cNvCxnSpPr>
          <p:nvPr/>
        </p:nvCxnSpPr>
        <p:spPr>
          <a:xfrm flipV="1">
            <a:off x="6361611" y="-591673"/>
            <a:ext cx="2715154" cy="6398845"/>
          </a:xfrm>
          <a:prstGeom prst="line">
            <a:avLst/>
          </a:prstGeom>
          <a:ln>
            <a:solidFill>
              <a:srgbClr val="604000">
                <a:alpha val="69804"/>
              </a:srgb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a:cxnSpLocks/>
          </p:cNvCxnSpPr>
          <p:nvPr/>
        </p:nvCxnSpPr>
        <p:spPr>
          <a:xfrm flipV="1">
            <a:off x="7719188" y="-591673"/>
            <a:ext cx="426947" cy="6479527"/>
          </a:xfrm>
          <a:prstGeom prst="line">
            <a:avLst/>
          </a:prstGeom>
          <a:ln>
            <a:solidFill>
              <a:srgbClr val="604000">
                <a:alpha val="69804"/>
              </a:srgbClr>
            </a:solidFill>
          </a:ln>
        </p:spPr>
        <p:style>
          <a:lnRef idx="1">
            <a:schemeClr val="accent1"/>
          </a:lnRef>
          <a:fillRef idx="0">
            <a:schemeClr val="accent1"/>
          </a:fillRef>
          <a:effectRef idx="0">
            <a:schemeClr val="accent1"/>
          </a:effectRef>
          <a:fontRef idx="minor">
            <a:schemeClr val="tx1"/>
          </a:fontRef>
        </p:style>
      </p:cxnSp>
      <p:sp>
        <p:nvSpPr>
          <p:cNvPr id="18" name="Rettangolo 17"/>
          <p:cNvSpPr/>
          <p:nvPr/>
        </p:nvSpPr>
        <p:spPr>
          <a:xfrm>
            <a:off x="5157677" y="5807172"/>
            <a:ext cx="2301586" cy="658642"/>
          </a:xfrm>
          <a:prstGeom prst="rect">
            <a:avLst/>
          </a:prstGeom>
        </p:spPr>
        <p:txBody>
          <a:bodyPr wrap="square">
            <a:spAutoFit/>
          </a:bodyPr>
          <a:lstStyle/>
          <a:p>
            <a:pPr algn="ctr">
              <a:lnSpc>
                <a:spcPct val="115000"/>
              </a:lnSpc>
              <a:spcAft>
                <a:spcPts val="1000"/>
              </a:spcAft>
            </a:pPr>
            <a:r>
              <a:rPr lang="it-IT" sz="1600" dirty="0">
                <a:solidFill>
                  <a:srgbClr val="17365D"/>
                </a:solidFill>
                <a:latin typeface="Constantia"/>
                <a:ea typeface="Calibri"/>
                <a:cs typeface="Arial"/>
              </a:rPr>
              <a:t>SISTEMA INDUSTRIA </a:t>
            </a:r>
            <a:r>
              <a:rPr lang="it-IT" sz="1600" dirty="0">
                <a:solidFill>
                  <a:srgbClr val="FF0000"/>
                </a:solidFill>
                <a:latin typeface="Constantia"/>
                <a:ea typeface="Calibri"/>
                <a:cs typeface="Arial"/>
              </a:rPr>
              <a:t>Italia</a:t>
            </a:r>
            <a:endParaRPr lang="it-IT" sz="1600" dirty="0">
              <a:effectLst/>
              <a:latin typeface="Calibri"/>
              <a:ea typeface="Calibri"/>
              <a:cs typeface="Times New Roman"/>
            </a:endParaRPr>
          </a:p>
        </p:txBody>
      </p:sp>
      <p:pic>
        <p:nvPicPr>
          <p:cNvPr id="19" name="Immagin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2528622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po 5"/>
          <p:cNvGrpSpPr/>
          <p:nvPr/>
        </p:nvGrpSpPr>
        <p:grpSpPr>
          <a:xfrm>
            <a:off x="820277" y="413971"/>
            <a:ext cx="1834961" cy="1162709"/>
            <a:chOff x="981635" y="2350334"/>
            <a:chExt cx="1834961" cy="1162709"/>
          </a:xfrm>
        </p:grpSpPr>
        <p:sp>
          <p:nvSpPr>
            <p:cNvPr id="2" name="Figura a mano libera: forma 1"/>
            <p:cNvSpPr/>
            <p:nvPr/>
          </p:nvSpPr>
          <p:spPr>
            <a:xfrm>
              <a:off x="1167652" y="2796988"/>
              <a:ext cx="1521760" cy="514350"/>
            </a:xfrm>
            <a:custGeom>
              <a:avLst/>
              <a:gdLst>
                <a:gd name="connsiteX0" fmla="*/ 0 w 1133475"/>
                <a:gd name="connsiteY0" fmla="*/ 9525 h 514350"/>
                <a:gd name="connsiteX1" fmla="*/ 971550 w 1133475"/>
                <a:gd name="connsiteY1" fmla="*/ 0 h 514350"/>
                <a:gd name="connsiteX2" fmla="*/ 1133475 w 1133475"/>
                <a:gd name="connsiteY2" fmla="*/ 514350 h 514350"/>
                <a:gd name="connsiteX3" fmla="*/ 1133475 w 1133475"/>
                <a:gd name="connsiteY3" fmla="*/ 514350 h 514350"/>
              </a:gdLst>
              <a:ahLst/>
              <a:cxnLst>
                <a:cxn ang="0">
                  <a:pos x="connsiteX0" y="connsiteY0"/>
                </a:cxn>
                <a:cxn ang="0">
                  <a:pos x="connsiteX1" y="connsiteY1"/>
                </a:cxn>
                <a:cxn ang="0">
                  <a:pos x="connsiteX2" y="connsiteY2"/>
                </a:cxn>
                <a:cxn ang="0">
                  <a:pos x="connsiteX3" y="connsiteY3"/>
                </a:cxn>
              </a:cxnLst>
              <a:rect l="l" t="t" r="r" b="b"/>
              <a:pathLst>
                <a:path w="1133475" h="514350">
                  <a:moveTo>
                    <a:pt x="0" y="9525"/>
                  </a:moveTo>
                  <a:lnTo>
                    <a:pt x="971550" y="0"/>
                  </a:lnTo>
                  <a:lnTo>
                    <a:pt x="1133475" y="514350"/>
                  </a:lnTo>
                  <a:lnTo>
                    <a:pt x="1133475" y="514350"/>
                  </a:lnTo>
                </a:path>
              </a:pathLst>
            </a:custGeom>
            <a:noFill/>
            <a:ln w="38100">
              <a:solidFill>
                <a:srgbClr val="604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
          <p:nvSpPr>
            <p:cNvPr id="3" name="Connettore 2"/>
            <p:cNvSpPr/>
            <p:nvPr/>
          </p:nvSpPr>
          <p:spPr>
            <a:xfrm>
              <a:off x="981635" y="2689412"/>
              <a:ext cx="201706" cy="215153"/>
            </a:xfrm>
            <a:prstGeom prst="flowChartConnector">
              <a:avLst/>
            </a:prstGeom>
            <a:noFill/>
            <a:ln w="38100">
              <a:solidFill>
                <a:srgbClr val="604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onnettore 3"/>
            <p:cNvSpPr/>
            <p:nvPr/>
          </p:nvSpPr>
          <p:spPr>
            <a:xfrm>
              <a:off x="2614890" y="3297890"/>
              <a:ext cx="201706" cy="215153"/>
            </a:xfrm>
            <a:prstGeom prst="flowChartConnector">
              <a:avLst/>
            </a:prstGeom>
            <a:noFill/>
            <a:ln w="38100">
              <a:solidFill>
                <a:srgbClr val="604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ttangolo 4"/>
            <p:cNvSpPr/>
            <p:nvPr/>
          </p:nvSpPr>
          <p:spPr>
            <a:xfrm>
              <a:off x="1193834" y="2350334"/>
              <a:ext cx="1271502" cy="523220"/>
            </a:xfrm>
            <a:prstGeom prst="rect">
              <a:avLst/>
            </a:prstGeom>
          </p:spPr>
          <p:txBody>
            <a:bodyPr wrap="none">
              <a:spAutoFit/>
            </a:bodyPr>
            <a:lstStyle/>
            <a:p>
              <a:r>
                <a:rPr lang="en-US" sz="2800" b="1" dirty="0">
                  <a:solidFill>
                    <a:srgbClr val="604000"/>
                  </a:solidFill>
                  <a:latin typeface="MS Gothic" panose="020B0609070205080204" pitchFamily="49" charset="-128"/>
                  <a:cs typeface="MS Gothic" panose="020B0609070205080204" pitchFamily="49" charset="-128"/>
                </a:rPr>
                <a:t>PORTAL</a:t>
              </a:r>
              <a:endParaRPr lang="it-IT" sz="2800" b="1" dirty="0">
                <a:solidFill>
                  <a:srgbClr val="604000"/>
                </a:solidFill>
              </a:endParaRPr>
            </a:p>
          </p:txBody>
        </p:sp>
      </p:grpSp>
      <p:sp>
        <p:nvSpPr>
          <p:cNvPr id="7" name="Rectangle 1"/>
          <p:cNvSpPr>
            <a:spLocks noChangeArrowheads="1"/>
          </p:cNvSpPr>
          <p:nvPr/>
        </p:nvSpPr>
        <p:spPr bwMode="auto">
          <a:xfrm>
            <a:off x="2904569" y="783536"/>
            <a:ext cx="344244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it-IT" sz="2400" u="sng" dirty="0">
                <a:solidFill>
                  <a:srgbClr val="604000"/>
                </a:solidFill>
                <a:latin typeface="MS Gothic" panose="020B0609070205080204" pitchFamily="49" charset="-128"/>
                <a:ea typeface="MS Gothic" panose="020B0609070205080204" pitchFamily="49" charset="-128"/>
                <a:cs typeface="MS Gothic" panose="020B0609070205080204" pitchFamily="49" charset="-128"/>
                <a:hlinkClick r:id="rId2"/>
              </a:rPr>
              <a:t>www.cinitaly.it</a:t>
            </a:r>
            <a:r>
              <a:rPr lang="en-US" altLang="it-IT" sz="2400" u="sng" dirty="0">
                <a:solidFill>
                  <a:srgbClr val="604000"/>
                </a:solidFill>
                <a:latin typeface="MS Gothic" panose="020B0609070205080204" pitchFamily="49" charset="-128"/>
                <a:ea typeface="MS Gothic" panose="020B0609070205080204" pitchFamily="49" charset="-128"/>
                <a:cs typeface="MS Gothic" panose="020B0609070205080204" pitchFamily="49" charset="-128"/>
              </a:rPr>
              <a:t> </a:t>
            </a:r>
            <a:endParaRPr kumimoji="0" lang="it-IT" altLang="it-IT" sz="2400" u="sng" strike="noStrike" cap="none" normalizeH="0" baseline="0" dirty="0">
              <a:ln>
                <a:noFill/>
              </a:ln>
              <a:solidFill>
                <a:srgbClr val="604000"/>
              </a:solidFill>
              <a:effectLst/>
              <a:latin typeface="MS Gothic" panose="020B0609070205080204" pitchFamily="49" charset="-128"/>
              <a:ea typeface="MS Gothic"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2400" u="sng"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hlinkClick r:id="rId3"/>
              </a:rPr>
              <a:t>www.cinitaly.cn</a:t>
            </a:r>
            <a:endParaRPr kumimoji="0" lang="en-US" altLang="it-IT" sz="2400" u="sng"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2400" u="sng"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hlinkClick r:id="rId4"/>
              </a:rPr>
              <a:t>www.cinitaly.com</a:t>
            </a:r>
            <a:r>
              <a:rPr kumimoji="0" lang="en-US" altLang="it-IT" sz="2400" u="sng"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 </a:t>
            </a:r>
            <a:endParaRPr kumimoji="0" lang="en-US" altLang="it-IT" sz="2400" u="sng" strike="noStrike" cap="none" normalizeH="0" baseline="0" dirty="0">
              <a:ln>
                <a:noFill/>
              </a:ln>
              <a:solidFill>
                <a:srgbClr val="604000"/>
              </a:solidFill>
              <a:effectLst/>
              <a:latin typeface="MS Gothic" panose="020B0609070205080204" pitchFamily="49" charset="-128"/>
              <a:ea typeface="MS Gothic" panose="020B0609070205080204" pitchFamily="49" charset="-128"/>
            </a:endParaRPr>
          </a:p>
        </p:txBody>
      </p:sp>
      <p:sp>
        <p:nvSpPr>
          <p:cNvPr id="8" name="Casella di testo 81"/>
          <p:cNvSpPr txBox="1"/>
          <p:nvPr/>
        </p:nvSpPr>
        <p:spPr>
          <a:xfrm>
            <a:off x="5903261" y="446287"/>
            <a:ext cx="4948515" cy="13430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0"/>
              </a:spcAft>
            </a:pPr>
            <a:r>
              <a:rPr lang="en-US" sz="2400" dirty="0">
                <a:solidFill>
                  <a:srgbClr val="604000"/>
                </a:solidFill>
                <a:effectLst/>
                <a:latin typeface="MS Gothic" panose="020B0609070205080204" pitchFamily="49" charset="-128"/>
                <a:ea typeface="Calibri" panose="020F0502020204030204" pitchFamily="34" charset="0"/>
                <a:cs typeface="Times New Roman" panose="02020603050405020304" pitchFamily="18" charset="0"/>
              </a:rPr>
              <a:t>Instrument of encounter between Chinese and Italian companies to realize a dynamic matching between business opportunities in bi-directional mode</a:t>
            </a:r>
            <a:endParaRPr lang="it-IT" sz="2400" dirty="0">
              <a:solidFill>
                <a:srgbClr val="60400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0" name="Connettore diritto 9"/>
          <p:cNvCxnSpPr/>
          <p:nvPr/>
        </p:nvCxnSpPr>
        <p:spPr>
          <a:xfrm>
            <a:off x="5674659" y="413971"/>
            <a:ext cx="0" cy="2073739"/>
          </a:xfrm>
          <a:prstGeom prst="line">
            <a:avLst/>
          </a:prstGeom>
          <a:ln w="38100">
            <a:solidFill>
              <a:srgbClr val="604000"/>
            </a:solidFill>
          </a:ln>
        </p:spPr>
        <p:style>
          <a:lnRef idx="1">
            <a:schemeClr val="accent1"/>
          </a:lnRef>
          <a:fillRef idx="0">
            <a:schemeClr val="accent1"/>
          </a:fillRef>
          <a:effectRef idx="0">
            <a:schemeClr val="accent1"/>
          </a:effectRef>
          <a:fontRef idx="minor">
            <a:schemeClr val="tx1"/>
          </a:fontRef>
        </p:style>
      </p:cxnSp>
      <p:sp>
        <p:nvSpPr>
          <p:cNvPr id="11" name="Rectangle 2"/>
          <p:cNvSpPr>
            <a:spLocks noChangeArrowheads="1"/>
          </p:cNvSpPr>
          <p:nvPr/>
        </p:nvSpPr>
        <p:spPr bwMode="auto">
          <a:xfrm>
            <a:off x="1721232" y="3875038"/>
            <a:ext cx="1015252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2400" b="1"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become</a:t>
            </a:r>
            <a:r>
              <a:rPr kumimoji="0" lang="en-US"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 the Chinese and Italian reference point for b2b activities</a:t>
            </a:r>
            <a:endParaRPr kumimoji="0" lang="it-IT"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2400" b="1"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create</a:t>
            </a:r>
            <a:r>
              <a:rPr kumimoji="0" lang="en-US"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 a culture of internationalization in both Countries</a:t>
            </a:r>
            <a:endParaRPr kumimoji="0" lang="it-IT"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2400" b="1"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generate</a:t>
            </a:r>
            <a:r>
              <a:rPr kumimoji="0" lang="en-US"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 content useful to businesses, through handouts vertical issues</a:t>
            </a:r>
            <a:endParaRPr kumimoji="0" lang="it-IT"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2400" b="1"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aggregate</a:t>
            </a:r>
            <a:r>
              <a:rPr kumimoji="0" lang="en-US"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cs typeface="MS Gothic" panose="020B0609070205080204" pitchFamily="49" charset="-128"/>
              </a:rPr>
              <a:t> operators, professionals and experts to create a "chain of business" Sino-Italian</a:t>
            </a:r>
            <a:endParaRPr kumimoji="0" lang="en-US" altLang="it-IT" sz="2400" strike="noStrike" cap="none" normalizeH="0" baseline="0" dirty="0">
              <a:ln>
                <a:noFill/>
              </a:ln>
              <a:solidFill>
                <a:srgbClr val="604000"/>
              </a:solidFill>
              <a:effectLst/>
              <a:latin typeface="MS Gothic" panose="020B0609070205080204" pitchFamily="49" charset="-128"/>
              <a:ea typeface="MS Gothic" panose="020B0609070205080204" pitchFamily="49" charset="-128"/>
            </a:endParaRPr>
          </a:p>
        </p:txBody>
      </p:sp>
      <p:sp>
        <p:nvSpPr>
          <p:cNvPr id="12" name="Figura a mano libera: forma 11"/>
          <p:cNvSpPr/>
          <p:nvPr/>
        </p:nvSpPr>
        <p:spPr>
          <a:xfrm>
            <a:off x="1002139" y="3462957"/>
            <a:ext cx="1451393" cy="2588220"/>
          </a:xfrm>
          <a:custGeom>
            <a:avLst/>
            <a:gdLst>
              <a:gd name="connsiteX0" fmla="*/ 857250 w 857250"/>
              <a:gd name="connsiteY0" fmla="*/ 0 h 1381125"/>
              <a:gd name="connsiteX1" fmla="*/ 0 w 857250"/>
              <a:gd name="connsiteY1" fmla="*/ 0 h 1381125"/>
              <a:gd name="connsiteX2" fmla="*/ 257175 w 857250"/>
              <a:gd name="connsiteY2" fmla="*/ 95250 h 1381125"/>
              <a:gd name="connsiteX3" fmla="*/ 257175 w 857250"/>
              <a:gd name="connsiteY3" fmla="*/ 1381125 h 1381125"/>
              <a:gd name="connsiteX4" fmla="*/ 257175 w 857250"/>
              <a:gd name="connsiteY4" fmla="*/ 1381125 h 1381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 h="1381125">
                <a:moveTo>
                  <a:pt x="857250" y="0"/>
                </a:moveTo>
                <a:lnTo>
                  <a:pt x="0" y="0"/>
                </a:lnTo>
                <a:lnTo>
                  <a:pt x="257175" y="95250"/>
                </a:lnTo>
                <a:lnTo>
                  <a:pt x="257175" y="1381125"/>
                </a:lnTo>
                <a:lnTo>
                  <a:pt x="257175" y="1381125"/>
                </a:lnTo>
              </a:path>
            </a:pathLst>
          </a:custGeom>
          <a:noFill/>
          <a:ln w="38100">
            <a:solidFill>
              <a:srgbClr val="604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
        <p:nvSpPr>
          <p:cNvPr id="13" name="Rettangolo 12"/>
          <p:cNvSpPr/>
          <p:nvPr/>
        </p:nvSpPr>
        <p:spPr>
          <a:xfrm>
            <a:off x="1001062" y="3009256"/>
            <a:ext cx="1452642" cy="523220"/>
          </a:xfrm>
          <a:prstGeom prst="rect">
            <a:avLst/>
          </a:prstGeom>
        </p:spPr>
        <p:txBody>
          <a:bodyPr wrap="none">
            <a:spAutoFit/>
          </a:bodyPr>
          <a:lstStyle/>
          <a:p>
            <a:r>
              <a:rPr lang="en-US" sz="2800" b="1" dirty="0">
                <a:solidFill>
                  <a:srgbClr val="604000"/>
                </a:solidFill>
                <a:latin typeface="MS Gothic" panose="020B0609070205080204" pitchFamily="49" charset="-128"/>
                <a:cs typeface="MS Gothic" panose="020B0609070205080204" pitchFamily="49" charset="-128"/>
              </a:rPr>
              <a:t>TARGETS</a:t>
            </a:r>
            <a:endParaRPr lang="it-IT" sz="2800" b="1" dirty="0">
              <a:solidFill>
                <a:srgbClr val="604000"/>
              </a:solidFill>
            </a:endParaRPr>
          </a:p>
        </p:txBody>
      </p:sp>
      <p:cxnSp>
        <p:nvCxnSpPr>
          <p:cNvPr id="15" name="Connettore diritto 14"/>
          <p:cNvCxnSpPr/>
          <p:nvPr/>
        </p:nvCxnSpPr>
        <p:spPr>
          <a:xfrm>
            <a:off x="1264024" y="4128248"/>
            <a:ext cx="390756" cy="0"/>
          </a:xfrm>
          <a:prstGeom prst="line">
            <a:avLst/>
          </a:prstGeom>
          <a:ln w="38100">
            <a:solidFill>
              <a:srgbClr val="604000"/>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a:xfrm>
            <a:off x="1268507" y="4536141"/>
            <a:ext cx="390756" cy="0"/>
          </a:xfrm>
          <a:prstGeom prst="line">
            <a:avLst/>
          </a:prstGeom>
          <a:ln w="38100">
            <a:solidFill>
              <a:srgbClr val="604000"/>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a:xfrm>
            <a:off x="1259543" y="4890246"/>
            <a:ext cx="390756" cy="0"/>
          </a:xfrm>
          <a:prstGeom prst="line">
            <a:avLst/>
          </a:prstGeom>
          <a:ln w="38100">
            <a:solidFill>
              <a:srgbClr val="604000"/>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a:xfrm>
            <a:off x="1259543" y="5607420"/>
            <a:ext cx="390756" cy="0"/>
          </a:xfrm>
          <a:prstGeom prst="line">
            <a:avLst/>
          </a:prstGeom>
          <a:ln w="38100">
            <a:solidFill>
              <a:srgbClr val="604000"/>
            </a:solidFill>
          </a:ln>
        </p:spPr>
        <p:style>
          <a:lnRef idx="1">
            <a:schemeClr val="accent1"/>
          </a:lnRef>
          <a:fillRef idx="0">
            <a:schemeClr val="accent1"/>
          </a:fillRef>
          <a:effectRef idx="0">
            <a:schemeClr val="accent1"/>
          </a:effectRef>
          <a:fontRef idx="minor">
            <a:schemeClr val="tx1"/>
          </a:fontRef>
        </p:style>
      </p:cxnSp>
      <p:pic>
        <p:nvPicPr>
          <p:cNvPr id="19" name="Immagin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618485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http://nzr2ybsda.qnssl.com/images/40409/Fjr2wlz_MR6_RJ1Iw8MyHuG5yUTL.png?imageMogr2/strip/thumbnail/720x1440%3E/format/png"/>
          <p:cNvPicPr/>
          <p:nvPr/>
        </p:nvPicPr>
        <p:blipFill>
          <a:blip r:embed="rId2">
            <a:extLst>
              <a:ext uri="{28A0092B-C50C-407E-A947-70E740481C1C}">
                <a14:useLocalDpi xmlns:a14="http://schemas.microsoft.com/office/drawing/2010/main" val="0"/>
              </a:ext>
            </a:extLst>
          </a:blip>
          <a:srcRect/>
          <a:stretch>
            <a:fillRect/>
          </a:stretch>
        </p:blipFill>
        <p:spPr bwMode="auto">
          <a:xfrm>
            <a:off x="248196" y="444140"/>
            <a:ext cx="1255258" cy="1240018"/>
          </a:xfrm>
          <a:prstGeom prst="rect">
            <a:avLst/>
          </a:prstGeom>
          <a:noFill/>
          <a:ln>
            <a:noFill/>
          </a:ln>
        </p:spPr>
      </p:pic>
      <p:sp>
        <p:nvSpPr>
          <p:cNvPr id="3" name="Rettangolo 2"/>
          <p:cNvSpPr/>
          <p:nvPr/>
        </p:nvSpPr>
        <p:spPr>
          <a:xfrm>
            <a:off x="1689461" y="978860"/>
            <a:ext cx="7467600" cy="794064"/>
          </a:xfrm>
          <a:prstGeom prst="rect">
            <a:avLst/>
          </a:prstGeom>
        </p:spPr>
        <p:txBody>
          <a:bodyPr wrap="square">
            <a:spAutoFit/>
          </a:bodyPr>
          <a:lstStyle/>
          <a:p>
            <a:pPr>
              <a:lnSpc>
                <a:spcPct val="115000"/>
              </a:lnSpc>
              <a:spcAft>
                <a:spcPts val="0"/>
              </a:spcAft>
            </a:pPr>
            <a:r>
              <a:rPr lang="en-US" sz="2400" b="1" dirty="0" err="1">
                <a:solidFill>
                  <a:srgbClr val="4A442A"/>
                </a:solidFill>
                <a:effectLst/>
                <a:latin typeface="Calibri" panose="020F0502020204030204" pitchFamily="34" charset="0"/>
                <a:ea typeface="Microsoft YaHei" panose="020B0503020204020204" pitchFamily="34" charset="-122"/>
                <a:cs typeface="Calibri" panose="020F0502020204030204" pitchFamily="34" charset="0"/>
              </a:rPr>
              <a:t>Zhongkexuedao</a:t>
            </a:r>
            <a:r>
              <a:rPr lang="en-US" sz="2400" b="1" dirty="0">
                <a:solidFill>
                  <a:srgbClr val="4A442A"/>
                </a:solidFill>
                <a:effectLst/>
                <a:latin typeface="Calibri" panose="020F0502020204030204" pitchFamily="34" charset="0"/>
                <a:ea typeface="Microsoft YaHei" panose="020B0503020204020204" pitchFamily="34" charset="-122"/>
                <a:cs typeface="Calibri" panose="020F0502020204030204" pitchFamily="34" charset="0"/>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solidFill>
                  <a:srgbClr val="4A442A"/>
                </a:solidFill>
                <a:latin typeface="Calibri" panose="020F0502020204030204" pitchFamily="34" charset="0"/>
                <a:ea typeface="Microsoft YaHei" panose="020B0503020204020204" pitchFamily="34" charset="-122"/>
              </a:rPr>
              <a:t>The School of Science and Innovation in China/ Vision Think Tank / T5 Union</a:t>
            </a:r>
            <a:endParaRPr lang="it-IT" dirty="0"/>
          </a:p>
        </p:txBody>
      </p:sp>
      <p:sp>
        <p:nvSpPr>
          <p:cNvPr id="4" name="Rettangolo 3"/>
          <p:cNvSpPr/>
          <p:nvPr/>
        </p:nvSpPr>
        <p:spPr>
          <a:xfrm>
            <a:off x="339632" y="2351317"/>
            <a:ext cx="11443063" cy="1417824"/>
          </a:xfrm>
          <a:prstGeom prst="rect">
            <a:avLst/>
          </a:prstGeom>
        </p:spPr>
        <p:txBody>
          <a:bodyPr wrap="square">
            <a:spAutoFit/>
          </a:bodyPr>
          <a:lstStyle/>
          <a:p>
            <a:pPr algn="just" fontAlgn="t">
              <a:lnSpc>
                <a:spcPct val="115000"/>
              </a:lnSpc>
              <a:spcAft>
                <a:spcPts val="375"/>
              </a:spcAft>
            </a:pPr>
            <a:r>
              <a:rPr lang="en-US" b="1" dirty="0">
                <a:solidFill>
                  <a:srgbClr val="4A442A"/>
                </a:solidFill>
                <a:latin typeface="Calibri" panose="020F0502020204030204" pitchFamily="34" charset="0"/>
                <a:ea typeface="Microsoft YaHei" panose="020B0503020204020204" pitchFamily="34" charset="-122"/>
                <a:cs typeface="Calibri" panose="020F0502020204030204" pitchFamily="34" charset="0"/>
              </a:rPr>
              <a:t>Beijing </a:t>
            </a:r>
            <a:r>
              <a:rPr lang="en-US" b="1" dirty="0" err="1">
                <a:solidFill>
                  <a:srgbClr val="4A442A"/>
                </a:solidFill>
                <a:latin typeface="Calibri" panose="020F0502020204030204" pitchFamily="34" charset="0"/>
                <a:ea typeface="Microsoft YaHei" panose="020B0503020204020204" pitchFamily="34" charset="-122"/>
                <a:cs typeface="Calibri" panose="020F0502020204030204" pitchFamily="34" charset="0"/>
              </a:rPr>
              <a:t>Zhongkexuedao</a:t>
            </a:r>
            <a:r>
              <a:rPr lang="en-US" b="1" dirty="0">
                <a:solidFill>
                  <a:srgbClr val="4A442A"/>
                </a:solidFill>
                <a:latin typeface="Calibri" panose="020F0502020204030204" pitchFamily="34" charset="0"/>
                <a:ea typeface="Microsoft YaHei" panose="020B0503020204020204" pitchFamily="34" charset="-122"/>
                <a:cs typeface="Calibri" panose="020F0502020204030204" pitchFamily="34" charset="0"/>
              </a:rPr>
              <a:t> Technology Co., Ltd is a hunting platform in China targeting high-end technological talents which helps the tech personnel with exchanges of ideas and upholds partnership learning when building social platform.</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fontAlgn="t">
              <a:lnSpc>
                <a:spcPct val="115000"/>
              </a:lnSpc>
              <a:spcAft>
                <a:spcPts val="375"/>
              </a:spcAft>
            </a:pPr>
            <a:r>
              <a:rPr lang="en-US" dirty="0">
                <a:solidFill>
                  <a:srgbClr val="4A442A"/>
                </a:solidFill>
                <a:latin typeface="Calibri" panose="020F0502020204030204" pitchFamily="34" charset="0"/>
                <a:ea typeface="Microsoft YaHei" panose="020B0503020204020204" pitchFamily="34" charset="-122"/>
                <a:cs typeface="Calibri" panose="020F0502020204030204" pitchFamily="34" charset="0"/>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ttangolo 4"/>
          <p:cNvSpPr/>
          <p:nvPr/>
        </p:nvSpPr>
        <p:spPr>
          <a:xfrm>
            <a:off x="2626860" y="5011313"/>
            <a:ext cx="6399576" cy="1685077"/>
          </a:xfrm>
          <a:prstGeom prst="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0"/>
              </a:spcAft>
            </a:pP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Beijing </a:t>
            </a:r>
            <a:r>
              <a:rPr lang="en-US" dirty="0" err="1">
                <a:solidFill>
                  <a:srgbClr val="595959"/>
                </a:solidFill>
                <a:latin typeface="Calibri" panose="020F0502020204030204" pitchFamily="34" charset="0"/>
                <a:ea typeface="Calibri" panose="020F0502020204030204" pitchFamily="34" charset="0"/>
                <a:cs typeface="Calibri" panose="020F0502020204030204" pitchFamily="34" charset="0"/>
              </a:rPr>
              <a:t>Zhongkexuedao</a:t>
            </a: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 Technology Co., Ltd -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www.cashr.cn</a:t>
            </a:r>
            <a:r>
              <a:rPr lang="en-US" dirty="0">
                <a:latin typeface="Calibri" panose="020F0502020204030204" pitchFamily="34" charset="0"/>
                <a:ea typeface="Calibri" panose="020F0502020204030204" pitchFamily="34" charset="0"/>
                <a:cs typeface="Calibri" panose="020F0502020204030204" pitchFamily="34" charset="0"/>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N° 89 </a:t>
            </a:r>
            <a:r>
              <a:rPr lang="en-US" dirty="0" err="1">
                <a:solidFill>
                  <a:srgbClr val="595959"/>
                </a:solidFill>
                <a:latin typeface="Calibri" panose="020F0502020204030204" pitchFamily="34" charset="0"/>
                <a:ea typeface="Calibri" panose="020F0502020204030204" pitchFamily="34" charset="0"/>
                <a:cs typeface="Calibri" panose="020F0502020204030204" pitchFamily="34" charset="0"/>
              </a:rPr>
              <a:t>ZhongGuanCun</a:t>
            </a: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 East Road, </a:t>
            </a:r>
            <a:r>
              <a:rPr lang="en-US" dirty="0" err="1">
                <a:solidFill>
                  <a:srgbClr val="595959"/>
                </a:solidFill>
                <a:latin typeface="Calibri" panose="020F0502020204030204" pitchFamily="34" charset="0"/>
                <a:ea typeface="Calibri" panose="020F0502020204030204" pitchFamily="34" charset="0"/>
                <a:cs typeface="Calibri" panose="020F0502020204030204" pitchFamily="34" charset="0"/>
              </a:rPr>
              <a:t>Haidian</a:t>
            </a: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 District, Beijing 100190</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China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Tel. +86 10 625 35525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err="1">
                <a:solidFill>
                  <a:srgbClr val="595959"/>
                </a:solidFill>
                <a:latin typeface="Calibri" panose="020F0502020204030204" pitchFamily="34" charset="0"/>
                <a:ea typeface="Calibri" panose="020F0502020204030204" pitchFamily="34" charset="0"/>
                <a:cs typeface="Calibri" panose="020F0502020204030204" pitchFamily="34" charset="0"/>
              </a:rPr>
              <a:t>Ref</a:t>
            </a: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 Joseph Li –</a:t>
            </a:r>
            <a:r>
              <a:rPr lang="it-IT" dirty="0">
                <a:latin typeface="Calibri" panose="020F0502020204030204" pitchFamily="34" charset="0"/>
                <a:ea typeface="Calibri" panose="020F0502020204030204" pitchFamily="34" charset="0"/>
                <a:cs typeface="Calibri" panose="020F0502020204030204" pitchFamily="34" charset="0"/>
              </a:rPr>
              <a:t>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liyue_ad@163.com</a:t>
            </a:r>
            <a:r>
              <a:rPr lang="it-IT" dirty="0">
                <a:latin typeface="Calibri" panose="020F0502020204030204" pitchFamily="34" charset="0"/>
                <a:ea typeface="Calibri" panose="020F0502020204030204" pitchFamily="34" charset="0"/>
                <a:cs typeface="Calibri" panose="020F0502020204030204" pitchFamily="34" charset="0"/>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ttangolo 5"/>
          <p:cNvSpPr/>
          <p:nvPr/>
        </p:nvSpPr>
        <p:spPr>
          <a:xfrm>
            <a:off x="3840513" y="158826"/>
            <a:ext cx="3269100" cy="461665"/>
          </a:xfrm>
          <a:prstGeom prst="rect">
            <a:avLst/>
          </a:prstGeom>
        </p:spPr>
        <p:txBody>
          <a:bodyPr wrap="none">
            <a:spAutoFit/>
          </a:bodyPr>
          <a:lstStyle/>
          <a:p>
            <a:r>
              <a:rPr lang="it-IT" sz="2400" b="1" dirty="0"/>
              <a:t>the </a:t>
            </a:r>
            <a:r>
              <a:rPr lang="it-IT" sz="2400" b="1" dirty="0" err="1"/>
              <a:t>founding</a:t>
            </a:r>
            <a:r>
              <a:rPr lang="it-IT" sz="2400" b="1" dirty="0"/>
              <a:t> companies</a:t>
            </a:r>
          </a:p>
        </p:txBody>
      </p:sp>
      <p:pic>
        <p:nvPicPr>
          <p:cNvPr id="7" name="Immagin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11667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iec-log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3325" y="548639"/>
            <a:ext cx="920931" cy="1160417"/>
          </a:xfrm>
          <a:prstGeom prst="rect">
            <a:avLst/>
          </a:prstGeom>
          <a:noFill/>
          <a:ln>
            <a:noFill/>
          </a:ln>
        </p:spPr>
      </p:pic>
      <p:sp>
        <p:nvSpPr>
          <p:cNvPr id="3" name="Rettangolo 2"/>
          <p:cNvSpPr/>
          <p:nvPr/>
        </p:nvSpPr>
        <p:spPr>
          <a:xfrm>
            <a:off x="1780899" y="854733"/>
            <a:ext cx="6096000" cy="835613"/>
          </a:xfrm>
          <a:prstGeom prst="rect">
            <a:avLst/>
          </a:prstGeom>
        </p:spPr>
        <p:txBody>
          <a:bodyPr>
            <a:spAutoFit/>
          </a:bodyPr>
          <a:lstStyle/>
          <a:p>
            <a:pPr>
              <a:lnSpc>
                <a:spcPct val="115000"/>
              </a:lnSpc>
              <a:spcAft>
                <a:spcPts val="0"/>
              </a:spcAft>
            </a:pPr>
            <a:r>
              <a:rPr lang="en-US" sz="2400" b="1" dirty="0">
                <a:solidFill>
                  <a:srgbClr val="4A442A"/>
                </a:solidFill>
                <a:effectLst/>
                <a:latin typeface="Calibri" panose="020F0502020204030204" pitchFamily="34" charset="0"/>
                <a:ea typeface="Times New Roman" panose="02020603050405020304" pitchFamily="18" charset="0"/>
                <a:cs typeface="Calibri" panose="020F0502020204030204" pitchFamily="34" charset="0"/>
              </a:rPr>
              <a:t>IE Consulting</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b="1" dirty="0">
                <a:solidFill>
                  <a:srgbClr val="4A442A"/>
                </a:solidFill>
                <a:latin typeface="Calibri" panose="020F0502020204030204" pitchFamily="34" charset="0"/>
                <a:ea typeface="Times New Roman" panose="02020603050405020304" pitchFamily="18" charset="0"/>
                <a:cs typeface="Calibri" panose="020F0502020204030204" pitchFamily="34" charset="0"/>
              </a:rPr>
              <a:t>give values to Italian Excellence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ttangolo 3"/>
          <p:cNvSpPr/>
          <p:nvPr/>
        </p:nvSpPr>
        <p:spPr>
          <a:xfrm>
            <a:off x="300446" y="1780468"/>
            <a:ext cx="11612879" cy="3277820"/>
          </a:xfrm>
          <a:prstGeom prst="rect">
            <a:avLst/>
          </a:prstGeom>
        </p:spPr>
        <p:txBody>
          <a:bodyPr wrap="square">
            <a:spAutoFit/>
          </a:bodyPr>
          <a:lstStyle/>
          <a:p>
            <a:pPr algn="just">
              <a:lnSpc>
                <a:spcPct val="115000"/>
              </a:lnSpc>
              <a:spcAft>
                <a:spcPts val="0"/>
              </a:spcAft>
            </a:pPr>
            <a:r>
              <a:rPr lang="en-US" b="1" dirty="0">
                <a:solidFill>
                  <a:srgbClr val="4A442A"/>
                </a:solidFill>
                <a:latin typeface="Calibri" panose="020F0502020204030204" pitchFamily="34" charset="0"/>
                <a:ea typeface="Times New Roman" panose="02020603050405020304" pitchFamily="18" charset="0"/>
                <a:cs typeface="Calibri" panose="020F0502020204030204" pitchFamily="34" charset="0"/>
              </a:rPr>
              <a:t>In this era of global competition, the future of many organizations, depends on the success of the projects set up to respond adequately to the challenges that such competition requires us. Right skills and new tools allow you to turn the threat into an opportunity.</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b="1" dirty="0">
                <a:solidFill>
                  <a:srgbClr val="4A442A"/>
                </a:solidFill>
                <a:latin typeface="Calibri" panose="020F0502020204030204" pitchFamily="34" charset="0"/>
                <a:ea typeface="Times New Roman" panose="02020603050405020304" pitchFamily="18" charset="0"/>
                <a:cs typeface="Calibri" panose="020F0502020204030204" pitchFamily="34" charset="0"/>
              </a:rPr>
              <a:t>The global social and economic models are increasingly based on the sharing of wealth, participation and attention to the environment and society; in the future, companies can build their reputation in the market, only if they are able to listen to their "stakeholders" and build lasting relationships of trust with them over time.</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b="1" dirty="0">
                <a:solidFill>
                  <a:srgbClr val="4A442A"/>
                </a:solidFill>
                <a:latin typeface="Calibri" panose="020F0502020204030204" pitchFamily="34" charset="0"/>
                <a:ea typeface="Times New Roman" panose="02020603050405020304" pitchFamily="18" charset="0"/>
                <a:cs typeface="Calibri" panose="020F0502020204030204" pitchFamily="34" charset="0"/>
              </a:rPr>
              <a:t>Regarding the internationalization, the winning model is the collaboration and the sharing of common objectives among participants, although with different culture and vision of the business, namely: create a network. This new "knowledge" economy requires a new ability to read and open business models that enhance each entity in the chain: communities, customers, suppliers and employees are an integral part of the company system.</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ttangolo 4"/>
          <p:cNvSpPr/>
          <p:nvPr/>
        </p:nvSpPr>
        <p:spPr>
          <a:xfrm>
            <a:off x="2081346" y="5068406"/>
            <a:ext cx="7911741" cy="1685077"/>
          </a:xfrm>
          <a:prstGeom prst="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0"/>
              </a:spcAft>
            </a:pPr>
            <a:r>
              <a:rPr lang="it-IT" dirty="0">
                <a:latin typeface="Calibri" panose="020F0502020204030204" pitchFamily="34" charset="0"/>
                <a:ea typeface="Calibri" panose="020F0502020204030204" pitchFamily="34" charset="0"/>
                <a:cs typeface="Calibri" panose="020F0502020204030204" pitchFamily="34" charset="0"/>
              </a:rPr>
              <a:t>IE Consulting </a:t>
            </a:r>
            <a:r>
              <a:rPr lang="it-IT" dirty="0" err="1">
                <a:latin typeface="Calibri" panose="020F0502020204030204" pitchFamily="34" charset="0"/>
                <a:ea typeface="Calibri" panose="020F0502020204030204" pitchFamily="34" charset="0"/>
                <a:cs typeface="Calibri" panose="020F0502020204030204" pitchFamily="34" charset="0"/>
              </a:rPr>
              <a:t>srl</a:t>
            </a:r>
            <a:r>
              <a:rPr lang="it-IT" dirty="0">
                <a:latin typeface="Calibri" panose="020F0502020204030204" pitchFamily="34" charset="0"/>
                <a:ea typeface="Calibri" panose="020F0502020204030204" pitchFamily="34" charset="0"/>
                <a:cs typeface="Calibri" panose="020F0502020204030204" pitchFamily="34" charset="0"/>
              </a:rPr>
              <a:t> -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www.ieconsultingsrl.com</a:t>
            </a:r>
            <a:r>
              <a:rPr lang="it-IT" dirty="0">
                <a:latin typeface="Calibri" panose="020F0502020204030204" pitchFamily="34" charset="0"/>
                <a:ea typeface="Calibri" panose="020F0502020204030204" pitchFamily="34" charset="0"/>
                <a:cs typeface="Calibri" panose="020F0502020204030204" pitchFamily="34" charset="0"/>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latin typeface="Calibri" panose="020F0502020204030204" pitchFamily="34" charset="0"/>
                <a:ea typeface="Calibri" panose="020F0502020204030204" pitchFamily="34" charset="0"/>
                <a:cs typeface="Calibri" panose="020F0502020204030204" pitchFamily="34" charset="0"/>
              </a:rPr>
              <a:t>Via Atlantici, n.4 – 82100 Benevento (BN)</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err="1">
                <a:latin typeface="Calibri" panose="020F0502020204030204" pitchFamily="34" charset="0"/>
                <a:ea typeface="Calibri" panose="020F0502020204030204" pitchFamily="34" charset="0"/>
                <a:cs typeface="Calibri" panose="020F0502020204030204" pitchFamily="34" charset="0"/>
              </a:rPr>
              <a:t>Italy</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latin typeface="Calibri" panose="020F0502020204030204" pitchFamily="34" charset="0"/>
                <a:ea typeface="Calibri" panose="020F0502020204030204" pitchFamily="34" charset="0"/>
                <a:cs typeface="Calibri" panose="020F0502020204030204" pitchFamily="34" charset="0"/>
              </a:rPr>
              <a:t>Tel. +39 0824 315248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err="1">
                <a:latin typeface="Calibri" panose="020F0502020204030204" pitchFamily="34" charset="0"/>
                <a:ea typeface="Calibri" panose="020F0502020204030204" pitchFamily="34" charset="0"/>
                <a:cs typeface="Calibri" panose="020F0502020204030204" pitchFamily="34" charset="0"/>
              </a:rPr>
              <a:t>Ref</a:t>
            </a:r>
            <a:r>
              <a:rPr lang="it-IT" dirty="0">
                <a:latin typeface="Calibri" panose="020F0502020204030204" pitchFamily="34" charset="0"/>
                <a:ea typeface="Calibri" panose="020F0502020204030204" pitchFamily="34" charset="0"/>
                <a:cs typeface="Calibri" panose="020F0502020204030204" pitchFamily="34" charset="0"/>
              </a:rPr>
              <a:t>.: Mirko DI Rubbo –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mirko.dirubbo@ieconsultingsrl.com</a:t>
            </a:r>
            <a:r>
              <a:rPr lang="it-IT" dirty="0">
                <a:latin typeface="Calibri" panose="020F0502020204030204" pitchFamily="34" charset="0"/>
                <a:ea typeface="Calibri" panose="020F0502020204030204" pitchFamily="34" charset="0"/>
                <a:cs typeface="Calibri" panose="020F0502020204030204" pitchFamily="34" charset="0"/>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ttangolo 5"/>
          <p:cNvSpPr/>
          <p:nvPr/>
        </p:nvSpPr>
        <p:spPr>
          <a:xfrm>
            <a:off x="3840513" y="158826"/>
            <a:ext cx="3269100" cy="461665"/>
          </a:xfrm>
          <a:prstGeom prst="rect">
            <a:avLst/>
          </a:prstGeom>
        </p:spPr>
        <p:txBody>
          <a:bodyPr wrap="none">
            <a:spAutoFit/>
          </a:bodyPr>
          <a:lstStyle/>
          <a:p>
            <a:r>
              <a:rPr lang="it-IT" sz="2400" b="1" dirty="0"/>
              <a:t>the </a:t>
            </a:r>
            <a:r>
              <a:rPr lang="it-IT" sz="2400" b="1" dirty="0" err="1"/>
              <a:t>founding</a:t>
            </a:r>
            <a:r>
              <a:rPr lang="it-IT" sz="2400" b="1" dirty="0"/>
              <a:t> companies</a:t>
            </a:r>
          </a:p>
        </p:txBody>
      </p:sp>
      <p:pic>
        <p:nvPicPr>
          <p:cNvPr id="7" name="Immagin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4030027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Finitaly&amp;amp;Partners"/>
          <p:cNvPicPr/>
          <p:nvPr/>
        </p:nvPicPr>
        <p:blipFill>
          <a:blip r:embed="rId2">
            <a:extLst>
              <a:ext uri="{28A0092B-C50C-407E-A947-70E740481C1C}">
                <a14:useLocalDpi xmlns:a14="http://schemas.microsoft.com/office/drawing/2010/main" val="0"/>
              </a:ext>
            </a:extLst>
          </a:blip>
          <a:srcRect/>
          <a:stretch>
            <a:fillRect/>
          </a:stretch>
        </p:blipFill>
        <p:spPr bwMode="auto">
          <a:xfrm>
            <a:off x="152403" y="576902"/>
            <a:ext cx="1959426" cy="1495740"/>
          </a:xfrm>
          <a:prstGeom prst="rect">
            <a:avLst/>
          </a:prstGeom>
          <a:noFill/>
          <a:ln>
            <a:noFill/>
          </a:ln>
        </p:spPr>
      </p:pic>
      <p:sp>
        <p:nvSpPr>
          <p:cNvPr id="3" name="Rettangolo 2"/>
          <p:cNvSpPr/>
          <p:nvPr/>
        </p:nvSpPr>
        <p:spPr>
          <a:xfrm>
            <a:off x="2481942" y="707528"/>
            <a:ext cx="8251371" cy="1154162"/>
          </a:xfrm>
          <a:prstGeom prst="rect">
            <a:avLst/>
          </a:prstGeom>
        </p:spPr>
        <p:txBody>
          <a:bodyPr wrap="square">
            <a:spAutoFit/>
          </a:bodyPr>
          <a:lstStyle/>
          <a:p>
            <a:pPr>
              <a:lnSpc>
                <a:spcPct val="115000"/>
              </a:lnSpc>
              <a:spcAft>
                <a:spcPts val="0"/>
              </a:spcAft>
            </a:pPr>
            <a:r>
              <a:rPr lang="en-US" sz="2400" b="1" dirty="0" err="1">
                <a:solidFill>
                  <a:srgbClr val="4A442A"/>
                </a:solidFill>
                <a:latin typeface="Calibri" panose="020F0502020204030204" pitchFamily="34" charset="0"/>
                <a:ea typeface="Calibri" panose="020F0502020204030204" pitchFamily="34" charset="0"/>
                <a:cs typeface="Calibri" panose="020F0502020204030204" pitchFamily="34" charset="0"/>
              </a:rPr>
              <a:t>Finitaly</a:t>
            </a:r>
            <a:r>
              <a:rPr lang="en-US" sz="2400" b="1" dirty="0">
                <a:solidFill>
                  <a:srgbClr val="4A442A"/>
                </a:solidFill>
                <a:latin typeface="Calibri" panose="020F0502020204030204" pitchFamily="34" charset="0"/>
                <a:ea typeface="Calibri" panose="020F0502020204030204" pitchFamily="34" charset="0"/>
                <a:cs typeface="Calibri" panose="020F0502020204030204" pitchFamily="34" charset="0"/>
              </a:rPr>
              <a:t> &amp; Partners</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Innovative Consulting Service means cover the entire process of operations and develops a close relationship, with private and institutional clients</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ttangolo 3"/>
          <p:cNvSpPr/>
          <p:nvPr/>
        </p:nvSpPr>
        <p:spPr>
          <a:xfrm>
            <a:off x="239487" y="2427188"/>
            <a:ext cx="11691254" cy="1047979"/>
          </a:xfrm>
          <a:prstGeom prst="rect">
            <a:avLst/>
          </a:prstGeom>
        </p:spPr>
        <p:txBody>
          <a:bodyPr wrap="square">
            <a:spAutoFit/>
          </a:bodyPr>
          <a:lstStyle/>
          <a:p>
            <a:pPr algn="just">
              <a:lnSpc>
                <a:spcPct val="115000"/>
              </a:lnSpc>
              <a:spcAft>
                <a:spcPts val="1000"/>
              </a:spcAft>
            </a:pP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An Italian company of strategic and financial consultancy based in Rome and that has its own international network, focuses its activities in the areas of corporate finance with particular expertise in the “public funds” at Community, national and regional level (“public funds” mean current operating funds, special funds, interest and sinking funds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ttangolo 4"/>
          <p:cNvSpPr/>
          <p:nvPr/>
        </p:nvSpPr>
        <p:spPr>
          <a:xfrm>
            <a:off x="2527659" y="4993385"/>
            <a:ext cx="7304315" cy="1643527"/>
          </a:xfrm>
          <a:prstGeom prst="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0"/>
              </a:spcAft>
            </a:pPr>
            <a:r>
              <a:rPr lang="en-US" dirty="0" err="1">
                <a:solidFill>
                  <a:srgbClr val="595959"/>
                </a:solidFill>
                <a:latin typeface="Calibri" panose="020F0502020204030204" pitchFamily="34" charset="0"/>
                <a:ea typeface="Calibri" panose="020F0502020204030204" pitchFamily="34" charset="0"/>
                <a:cs typeface="Calibri" panose="020F0502020204030204" pitchFamily="34" charset="0"/>
              </a:rPr>
              <a:t>Finitaly</a:t>
            </a: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 &amp; partners </a:t>
            </a:r>
            <a:r>
              <a:rPr lang="en-US" dirty="0" err="1">
                <a:solidFill>
                  <a:srgbClr val="595959"/>
                </a:solidFill>
                <a:latin typeface="Calibri" panose="020F0502020204030204" pitchFamily="34" charset="0"/>
                <a:ea typeface="Calibri" panose="020F0502020204030204" pitchFamily="34" charset="0"/>
                <a:cs typeface="Calibri" panose="020F0502020204030204" pitchFamily="34" charset="0"/>
              </a:rPr>
              <a:t>srl</a:t>
            </a:r>
            <a:r>
              <a:rPr lang="en-US" dirty="0">
                <a:solidFill>
                  <a:srgbClr val="595959"/>
                </a:solidFill>
                <a:latin typeface="Calibri" panose="020F0502020204030204" pitchFamily="34" charset="0"/>
                <a:ea typeface="Calibri" panose="020F0502020204030204" pitchFamily="34" charset="0"/>
                <a:cs typeface="Calibri" panose="020F0502020204030204" pitchFamily="34" charset="0"/>
              </a:rPr>
              <a:t> -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www.finitay.it</a:t>
            </a:r>
            <a:r>
              <a:rPr lang="en-US" dirty="0">
                <a:latin typeface="Calibri" panose="020F0502020204030204" pitchFamily="34" charset="0"/>
                <a:ea typeface="Calibri" panose="020F0502020204030204" pitchFamily="34" charset="0"/>
                <a:cs typeface="Calibri" panose="020F0502020204030204" pitchFamily="34" charset="0"/>
              </a:rPr>
              <a:t> </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Piazza Euclide, n.47 – 00197 Rome</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err="1">
                <a:solidFill>
                  <a:srgbClr val="595959"/>
                </a:solidFill>
                <a:latin typeface="Calibri" panose="020F0502020204030204" pitchFamily="34" charset="0"/>
                <a:ea typeface="Calibri" panose="020F0502020204030204" pitchFamily="34" charset="0"/>
                <a:cs typeface="Calibri" panose="020F0502020204030204" pitchFamily="34" charset="0"/>
              </a:rPr>
              <a:t>Italy</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Tel. +39 06 8080157</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r>
              <a:rPr lang="it-IT" dirty="0" err="1">
                <a:solidFill>
                  <a:srgbClr val="595959"/>
                </a:solidFill>
                <a:latin typeface="Calibri" panose="020F0502020204030204" pitchFamily="34" charset="0"/>
                <a:ea typeface="Calibri" panose="020F0502020204030204" pitchFamily="34" charset="0"/>
              </a:rPr>
              <a:t>Ref</a:t>
            </a:r>
            <a:r>
              <a:rPr lang="it-IT" dirty="0">
                <a:solidFill>
                  <a:srgbClr val="595959"/>
                </a:solidFill>
                <a:latin typeface="Calibri" panose="020F0502020204030204" pitchFamily="34" charset="0"/>
                <a:ea typeface="Calibri" panose="020F0502020204030204" pitchFamily="34" charset="0"/>
              </a:rPr>
              <a:t>.: Arrigo Montella –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a.montella@finitaly.it</a:t>
            </a:r>
            <a:endParaRPr lang="it-IT" dirty="0"/>
          </a:p>
        </p:txBody>
      </p:sp>
      <p:sp>
        <p:nvSpPr>
          <p:cNvPr id="6" name="Rettangolo 5"/>
          <p:cNvSpPr/>
          <p:nvPr/>
        </p:nvSpPr>
        <p:spPr>
          <a:xfrm>
            <a:off x="3840513" y="158826"/>
            <a:ext cx="3269100" cy="461665"/>
          </a:xfrm>
          <a:prstGeom prst="rect">
            <a:avLst/>
          </a:prstGeom>
        </p:spPr>
        <p:txBody>
          <a:bodyPr wrap="none">
            <a:spAutoFit/>
          </a:bodyPr>
          <a:lstStyle/>
          <a:p>
            <a:r>
              <a:rPr lang="it-IT" sz="2400" b="1" dirty="0"/>
              <a:t>the </a:t>
            </a:r>
            <a:r>
              <a:rPr lang="it-IT" sz="2400" b="1" dirty="0" err="1"/>
              <a:t>founding</a:t>
            </a:r>
            <a:r>
              <a:rPr lang="it-IT" sz="2400" b="1" dirty="0"/>
              <a:t> companies</a:t>
            </a:r>
          </a:p>
        </p:txBody>
      </p:sp>
      <p:pic>
        <p:nvPicPr>
          <p:cNvPr id="7" name="Immagin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3563274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C:\Users\attilio.minafra\AppData\Local\Microsoft\Windows\INetCache\Content.Word\logo_siitalia_ver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113" y="503965"/>
            <a:ext cx="665979" cy="972140"/>
          </a:xfrm>
          <a:prstGeom prst="rect">
            <a:avLst/>
          </a:prstGeom>
          <a:noFill/>
          <a:ln>
            <a:noFill/>
          </a:ln>
        </p:spPr>
      </p:pic>
      <p:sp>
        <p:nvSpPr>
          <p:cNvPr id="3" name="Rettangolo 2"/>
          <p:cNvSpPr/>
          <p:nvPr/>
        </p:nvSpPr>
        <p:spPr>
          <a:xfrm>
            <a:off x="1663336" y="692744"/>
            <a:ext cx="6096000" cy="835613"/>
          </a:xfrm>
          <a:prstGeom prst="rect">
            <a:avLst/>
          </a:prstGeom>
        </p:spPr>
        <p:txBody>
          <a:bodyPr>
            <a:spAutoFit/>
          </a:bodyPr>
          <a:lstStyle/>
          <a:p>
            <a:pPr>
              <a:lnSpc>
                <a:spcPct val="115000"/>
              </a:lnSpc>
              <a:spcAft>
                <a:spcPts val="0"/>
              </a:spcAft>
            </a:pPr>
            <a:r>
              <a:rPr lang="en-US" sz="2400" b="1" dirty="0">
                <a:solidFill>
                  <a:srgbClr val="4A442A"/>
                </a:solidFill>
                <a:latin typeface="Calibri" panose="020F0502020204030204" pitchFamily="34" charset="0"/>
                <a:ea typeface="Calibri" panose="020F0502020204030204" pitchFamily="34" charset="0"/>
                <a:cs typeface="Calibri" panose="020F0502020204030204" pitchFamily="34" charset="0"/>
              </a:rPr>
              <a:t>SI Italia</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enjoyment of excellence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ttangolo 3"/>
          <p:cNvSpPr/>
          <p:nvPr/>
        </p:nvSpPr>
        <p:spPr>
          <a:xfrm>
            <a:off x="313508" y="2009174"/>
            <a:ext cx="11260183" cy="1047979"/>
          </a:xfrm>
          <a:prstGeom prst="rect">
            <a:avLst/>
          </a:prstGeom>
        </p:spPr>
        <p:txBody>
          <a:bodyPr wrap="square">
            <a:spAutoFit/>
          </a:bodyPr>
          <a:lstStyle/>
          <a:p>
            <a:pPr algn="just">
              <a:lnSpc>
                <a:spcPct val="115000"/>
              </a:lnSpc>
              <a:spcAft>
                <a:spcPts val="0"/>
              </a:spcAft>
            </a:pP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Create a wide range of services that can support the needs of small and micro enterprises in Italy on their way towards </a:t>
            </a:r>
            <a:r>
              <a:rPr lang="en-US" b="1" dirty="0" err="1">
                <a:solidFill>
                  <a:srgbClr val="4A442A"/>
                </a:solidFill>
                <a:latin typeface="Calibri" panose="020F0502020204030204" pitchFamily="34" charset="0"/>
                <a:ea typeface="Calibri" panose="020F0502020204030204" pitchFamily="34" charset="0"/>
                <a:cs typeface="Calibri" panose="020F0502020204030204" pitchFamily="34" charset="0"/>
              </a:rPr>
              <a:t>internationalisation</a:t>
            </a: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 State-of-the-art techniques and technologies, such as </a:t>
            </a:r>
            <a:r>
              <a:rPr lang="en-US" b="1" dirty="0" err="1">
                <a:solidFill>
                  <a:srgbClr val="4A442A"/>
                </a:solidFill>
                <a:latin typeface="Calibri" panose="020F0502020204030204" pitchFamily="34" charset="0"/>
                <a:ea typeface="Calibri" panose="020F0502020204030204" pitchFamily="34" charset="0"/>
                <a:cs typeface="Calibri" panose="020F0502020204030204" pitchFamily="34" charset="0"/>
              </a:rPr>
              <a:t>InfoSeal</a:t>
            </a: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 to help and support companies in networking, shared with many amenities offered.</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ttangolo 4"/>
          <p:cNvSpPr/>
          <p:nvPr/>
        </p:nvSpPr>
        <p:spPr>
          <a:xfrm>
            <a:off x="2616923" y="5010802"/>
            <a:ext cx="7010400" cy="1643527"/>
          </a:xfrm>
          <a:prstGeom prst="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SI Italia </a:t>
            </a:r>
            <a:r>
              <a:rPr lang="it-IT" dirty="0" err="1">
                <a:solidFill>
                  <a:srgbClr val="595959"/>
                </a:solidFill>
                <a:latin typeface="Calibri" panose="020F0502020204030204" pitchFamily="34" charset="0"/>
                <a:ea typeface="Calibri" panose="020F0502020204030204" pitchFamily="34" charset="0"/>
                <a:cs typeface="Calibri" panose="020F0502020204030204" pitchFamily="34" charset="0"/>
              </a:rPr>
              <a:t>srl</a:t>
            </a: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 -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www.siitaliasrl.it</a:t>
            </a:r>
            <a:r>
              <a:rPr lang="it-IT" dirty="0">
                <a:latin typeface="Calibri" panose="020F0502020204030204" pitchFamily="34" charset="0"/>
                <a:ea typeface="Calibri" panose="020F0502020204030204" pitchFamily="34" charset="0"/>
                <a:cs typeface="Calibri" panose="020F0502020204030204" pitchFamily="34" charset="0"/>
              </a:rPr>
              <a:t> </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Via Nizza, n.4 – 00187 Rome</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err="1">
                <a:solidFill>
                  <a:srgbClr val="595959"/>
                </a:solidFill>
                <a:latin typeface="Calibri" panose="020F0502020204030204" pitchFamily="34" charset="0"/>
                <a:ea typeface="Calibri" panose="020F0502020204030204" pitchFamily="34" charset="0"/>
                <a:cs typeface="Calibri" panose="020F0502020204030204" pitchFamily="34" charset="0"/>
              </a:rPr>
              <a:t>Italy</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Tel. +39 0774 605015</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r>
              <a:rPr lang="it-IT" dirty="0" err="1">
                <a:solidFill>
                  <a:srgbClr val="595959"/>
                </a:solidFill>
                <a:latin typeface="Calibri" panose="020F0502020204030204" pitchFamily="34" charset="0"/>
                <a:ea typeface="Calibri" panose="020F0502020204030204" pitchFamily="34" charset="0"/>
              </a:rPr>
              <a:t>Ref</a:t>
            </a:r>
            <a:r>
              <a:rPr lang="it-IT" dirty="0">
                <a:solidFill>
                  <a:srgbClr val="595959"/>
                </a:solidFill>
                <a:latin typeface="Calibri" panose="020F0502020204030204" pitchFamily="34" charset="0"/>
                <a:ea typeface="Calibri" panose="020F0502020204030204" pitchFamily="34" charset="0"/>
              </a:rPr>
              <a:t>.: Valeria Minafra –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valeria.minafra@siitaliasrl.it</a:t>
            </a:r>
            <a:endParaRPr lang="it-IT" dirty="0"/>
          </a:p>
        </p:txBody>
      </p:sp>
      <p:sp>
        <p:nvSpPr>
          <p:cNvPr id="6" name="Rettangolo 5"/>
          <p:cNvSpPr/>
          <p:nvPr/>
        </p:nvSpPr>
        <p:spPr>
          <a:xfrm>
            <a:off x="3840513" y="158826"/>
            <a:ext cx="3269100" cy="461665"/>
          </a:xfrm>
          <a:prstGeom prst="rect">
            <a:avLst/>
          </a:prstGeom>
        </p:spPr>
        <p:txBody>
          <a:bodyPr wrap="none">
            <a:spAutoFit/>
          </a:bodyPr>
          <a:lstStyle/>
          <a:p>
            <a:r>
              <a:rPr lang="it-IT" sz="2400" b="1" dirty="0"/>
              <a:t>the </a:t>
            </a:r>
            <a:r>
              <a:rPr lang="it-IT" sz="2400" b="1" dirty="0" err="1"/>
              <a:t>founding</a:t>
            </a:r>
            <a:r>
              <a:rPr lang="it-IT" sz="2400" b="1" dirty="0"/>
              <a:t> companies</a:t>
            </a:r>
          </a:p>
        </p:txBody>
      </p:sp>
      <p:pic>
        <p:nvPicPr>
          <p:cNvPr id="7" name="Immagin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3492211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2760615" y="727416"/>
            <a:ext cx="8199121" cy="1154162"/>
          </a:xfrm>
          <a:prstGeom prst="rect">
            <a:avLst/>
          </a:prstGeom>
        </p:spPr>
        <p:txBody>
          <a:bodyPr wrap="square">
            <a:spAutoFit/>
          </a:bodyPr>
          <a:lstStyle/>
          <a:p>
            <a:pPr>
              <a:lnSpc>
                <a:spcPct val="115000"/>
              </a:lnSpc>
              <a:spcAft>
                <a:spcPts val="0"/>
              </a:spcAft>
            </a:pPr>
            <a:r>
              <a:rPr lang="en-US" sz="2400" b="1" dirty="0">
                <a:solidFill>
                  <a:srgbClr val="4A442A"/>
                </a:solidFill>
                <a:latin typeface="Calibri" panose="020F0502020204030204" pitchFamily="34" charset="0"/>
                <a:ea typeface="Calibri" panose="020F0502020204030204" pitchFamily="34" charset="0"/>
                <a:cs typeface="Calibri" panose="020F0502020204030204" pitchFamily="34" charset="0"/>
              </a:rPr>
              <a:t>Sistema </a:t>
            </a:r>
            <a:r>
              <a:rPr lang="en-US" sz="2400" b="1" dirty="0" err="1">
                <a:solidFill>
                  <a:srgbClr val="4A442A"/>
                </a:solidFill>
                <a:latin typeface="Calibri" panose="020F0502020204030204" pitchFamily="34" charset="0"/>
                <a:ea typeface="Calibri" panose="020F0502020204030204" pitchFamily="34" charset="0"/>
                <a:cs typeface="Calibri" panose="020F0502020204030204" pitchFamily="34" charset="0"/>
              </a:rPr>
              <a:t>Industria</a:t>
            </a:r>
            <a:r>
              <a:rPr lang="en-US" sz="2400" b="1" dirty="0">
                <a:solidFill>
                  <a:srgbClr val="4A442A"/>
                </a:solidFill>
                <a:latin typeface="Calibri" panose="020F0502020204030204" pitchFamily="34" charset="0"/>
                <a:ea typeface="Calibri" panose="020F0502020204030204" pitchFamily="34" charset="0"/>
                <a:cs typeface="Calibri" panose="020F0502020204030204" pitchFamily="34" charset="0"/>
              </a:rPr>
              <a:t> Italia</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organize and orient our member companies in order to promote its development,</a:t>
            </a:r>
          </a:p>
          <a:p>
            <a:pPr>
              <a:lnSpc>
                <a:spcPct val="115000"/>
              </a:lnSpc>
            </a:pP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work for the appreciation of </a:t>
            </a:r>
            <a:r>
              <a:rPr lang="en-US" b="1" dirty="0" err="1">
                <a:solidFill>
                  <a:srgbClr val="4A442A"/>
                </a:solidFill>
                <a:latin typeface="Calibri" panose="020F0502020204030204" pitchFamily="34" charset="0"/>
                <a:ea typeface="Calibri" panose="020F0502020204030204" pitchFamily="34" charset="0"/>
                <a:cs typeface="Calibri" panose="020F0502020204030204" pitchFamily="34" charset="0"/>
              </a:rPr>
              <a:t>italian</a:t>
            </a:r>
            <a:r>
              <a:rPr lang="en-US" b="1" dirty="0">
                <a:solidFill>
                  <a:srgbClr val="4A442A"/>
                </a:solidFill>
                <a:latin typeface="Calibri" panose="020F0502020204030204" pitchFamily="34" charset="0"/>
                <a:ea typeface="Calibri" panose="020F0502020204030204" pitchFamily="34" charset="0"/>
                <a:cs typeface="Calibri" panose="020F0502020204030204" pitchFamily="34" charset="0"/>
              </a:rPr>
              <a:t> style and made in Italy</a:t>
            </a:r>
            <a:endParaRPr lang="it-IT" b="1" dirty="0">
              <a:solidFill>
                <a:srgbClr val="4A442A"/>
              </a:solidFill>
              <a:latin typeface="Calibri" panose="020F0502020204030204" pitchFamily="34" charset="0"/>
              <a:ea typeface="Calibri" panose="020F0502020204030204" pitchFamily="34" charset="0"/>
              <a:cs typeface="Calibri" panose="020F0502020204030204" pitchFamily="34" charset="0"/>
            </a:endParaRPr>
          </a:p>
        </p:txBody>
      </p:sp>
      <p:sp>
        <p:nvSpPr>
          <p:cNvPr id="4" name="Rettangolo 3"/>
          <p:cNvSpPr/>
          <p:nvPr/>
        </p:nvSpPr>
        <p:spPr>
          <a:xfrm>
            <a:off x="313508" y="2009174"/>
            <a:ext cx="11260183" cy="1346522"/>
          </a:xfrm>
          <a:prstGeom prst="rect">
            <a:avLst/>
          </a:prstGeom>
        </p:spPr>
        <p:txBody>
          <a:bodyPr wrap="square">
            <a:spAutoFit/>
          </a:bodyPr>
          <a:lstStyle/>
          <a:p>
            <a:pPr algn="just">
              <a:lnSpc>
                <a:spcPct val="115000"/>
              </a:lnSpc>
              <a:spcAft>
                <a:spcPts val="0"/>
              </a:spcAft>
            </a:pPr>
            <a:r>
              <a:rPr lang="en-US" altLang="zh-CN" dirty="0">
                <a:latin typeface="微软雅黑" pitchFamily="34" charset="-122"/>
                <a:ea typeface="微软雅黑" pitchFamily="34" charset="-122"/>
              </a:rPr>
              <a:t>Sistema </a:t>
            </a:r>
            <a:r>
              <a:rPr lang="en-US" altLang="zh-CN" dirty="0" err="1">
                <a:latin typeface="微软雅黑" pitchFamily="34" charset="-122"/>
                <a:ea typeface="微软雅黑" pitchFamily="34" charset="-122"/>
              </a:rPr>
              <a:t>Industria</a:t>
            </a:r>
            <a:r>
              <a:rPr lang="en-US" altLang="zh-CN" dirty="0">
                <a:latin typeface="微软雅黑" pitchFamily="34" charset="-122"/>
                <a:ea typeface="微软雅黑" pitchFamily="34" charset="-122"/>
              </a:rPr>
              <a:t> is a network of companies organized at the regional level, with the task of providing services to its members (from administrative and legal support to job counseling, by subsidized loans internationalization). This last activity is engaged in representation abroad actions of its members, in </a:t>
            </a:r>
            <a:r>
              <a:rPr lang="en-US" altLang="zh-CN" dirty="0" err="1">
                <a:latin typeface="微软雅黑" pitchFamily="34" charset="-122"/>
                <a:ea typeface="微软雅黑" pitchFamily="34" charset="-122"/>
              </a:rPr>
              <a:t>perticolare</a:t>
            </a:r>
            <a:r>
              <a:rPr lang="en-US" altLang="zh-CN" dirty="0">
                <a:latin typeface="微软雅黑" pitchFamily="34" charset="-122"/>
                <a:ea typeface="微软雅黑" pitchFamily="34" charset="-122"/>
              </a:rPr>
              <a:t> for SMEs. (more info: </a:t>
            </a:r>
            <a:r>
              <a:rPr lang="en-US" altLang="zh-CN" dirty="0">
                <a:latin typeface="微软雅黑" pitchFamily="34" charset="-122"/>
                <a:ea typeface="微软雅黑" pitchFamily="34" charset="-122"/>
                <a:hlinkClick r:id="rId2"/>
              </a:rPr>
              <a:t>www.sistemaindustria.com</a:t>
            </a:r>
            <a:r>
              <a:rPr lang="en-US" altLang="zh-CN" dirty="0">
                <a:latin typeface="微软雅黑" pitchFamily="34" charset="-122"/>
                <a:ea typeface="微软雅黑" pitchFamily="34" charset="-122"/>
              </a:rPr>
              <a:t>).</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ttangolo 4"/>
          <p:cNvSpPr/>
          <p:nvPr/>
        </p:nvSpPr>
        <p:spPr>
          <a:xfrm>
            <a:off x="2616923" y="5010802"/>
            <a:ext cx="7010400" cy="1643527"/>
          </a:xfrm>
          <a:prstGeom prst="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txBody>
          <a:bodyPr wrap="square">
            <a:spAutoFit/>
          </a:bodyPr>
          <a:lstStyle/>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Sistema Industria Italia - </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www.sistemaindustria.com</a:t>
            </a:r>
            <a:r>
              <a:rPr lang="it-IT" dirty="0">
                <a:latin typeface="Calibri" panose="020F0502020204030204" pitchFamily="34" charset="0"/>
                <a:ea typeface="Calibri" panose="020F0502020204030204" pitchFamily="34" charset="0"/>
                <a:cs typeface="Calibri" panose="020F0502020204030204" pitchFamily="34" charset="0"/>
              </a:rPr>
              <a:t> </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Via Livio Agresti 12, 00147 ,    Roma</a:t>
            </a:r>
          </a:p>
          <a:p>
            <a:pPr>
              <a:lnSpc>
                <a:spcPct val="115000"/>
              </a:lnSpc>
              <a:spcAft>
                <a:spcPts val="0"/>
              </a:spcAft>
            </a:pPr>
            <a:r>
              <a:rPr lang="it-IT" dirty="0" err="1">
                <a:solidFill>
                  <a:srgbClr val="595959"/>
                </a:solidFill>
                <a:latin typeface="Calibri" panose="020F0502020204030204" pitchFamily="34" charset="0"/>
                <a:ea typeface="Calibri" panose="020F0502020204030204" pitchFamily="34" charset="0"/>
                <a:cs typeface="Calibri" panose="020F0502020204030204" pitchFamily="34" charset="0"/>
              </a:rPr>
              <a:t>Italy</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it-IT" dirty="0">
                <a:solidFill>
                  <a:srgbClr val="595959"/>
                </a:solidFill>
                <a:latin typeface="Calibri" panose="020F0502020204030204" pitchFamily="34" charset="0"/>
                <a:ea typeface="Calibri" panose="020F0502020204030204" pitchFamily="34" charset="0"/>
                <a:cs typeface="Calibri" panose="020F0502020204030204" pitchFamily="34" charset="0"/>
              </a:rPr>
              <a:t>Tel. +39 0774 605015</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r>
              <a:rPr lang="it-IT" dirty="0" err="1">
                <a:solidFill>
                  <a:srgbClr val="595959"/>
                </a:solidFill>
                <a:latin typeface="Calibri" panose="020F0502020204030204" pitchFamily="34" charset="0"/>
                <a:ea typeface="Calibri" panose="020F0502020204030204" pitchFamily="34" charset="0"/>
              </a:rPr>
              <a:t>Ref</a:t>
            </a:r>
            <a:r>
              <a:rPr lang="it-IT" dirty="0">
                <a:solidFill>
                  <a:srgbClr val="595959"/>
                </a:solidFill>
                <a:latin typeface="Calibri" panose="020F0502020204030204" pitchFamily="34" charset="0"/>
                <a:ea typeface="Calibri" panose="020F0502020204030204" pitchFamily="34" charset="0"/>
              </a:rPr>
              <a:t>.: Alessandra Bianchi – </a:t>
            </a:r>
            <a:r>
              <a:rPr lang="it-IT" dirty="0">
                <a:solidFill>
                  <a:srgbClr val="595959"/>
                </a:solidFill>
                <a:latin typeface="Calibri" panose="020F0502020204030204" pitchFamily="34" charset="0"/>
                <a:ea typeface="Calibri" panose="020F0502020204030204" pitchFamily="34" charset="0"/>
                <a:hlinkClick r:id="rId4"/>
              </a:rPr>
              <a:t>b.arch.alex</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@tiscali.it</a:t>
            </a:r>
            <a:r>
              <a:rPr lang="it-IT" u="sng" dirty="0">
                <a:solidFill>
                  <a:srgbClr val="0000FF"/>
                </a:solidFill>
                <a:latin typeface="Calibri" panose="020F0502020204030204" pitchFamily="34" charset="0"/>
                <a:ea typeface="Calibri" panose="020F0502020204030204" pitchFamily="34" charset="0"/>
                <a:cs typeface="Calibri" panose="020F0502020204030204" pitchFamily="34" charset="0"/>
              </a:rPr>
              <a:t> </a:t>
            </a:r>
            <a:endParaRPr lang="it-IT" dirty="0"/>
          </a:p>
        </p:txBody>
      </p:sp>
      <p:sp>
        <p:nvSpPr>
          <p:cNvPr id="6" name="Rettangolo 5"/>
          <p:cNvSpPr/>
          <p:nvPr/>
        </p:nvSpPr>
        <p:spPr>
          <a:xfrm>
            <a:off x="3840513" y="158826"/>
            <a:ext cx="3269100" cy="461665"/>
          </a:xfrm>
          <a:prstGeom prst="rect">
            <a:avLst/>
          </a:prstGeom>
        </p:spPr>
        <p:txBody>
          <a:bodyPr wrap="none">
            <a:spAutoFit/>
          </a:bodyPr>
          <a:lstStyle/>
          <a:p>
            <a:r>
              <a:rPr lang="it-IT" sz="2400" b="1" dirty="0"/>
              <a:t>the </a:t>
            </a:r>
            <a:r>
              <a:rPr lang="it-IT" sz="2400" b="1" dirty="0" err="1"/>
              <a:t>founding</a:t>
            </a:r>
            <a:r>
              <a:rPr lang="it-IT" sz="2400" b="1" dirty="0"/>
              <a:t> companies</a:t>
            </a:r>
          </a:p>
        </p:txBody>
      </p:sp>
      <p:sp>
        <p:nvSpPr>
          <p:cNvPr id="7" name="Rettangolo 6"/>
          <p:cNvSpPr/>
          <p:nvPr/>
        </p:nvSpPr>
        <p:spPr>
          <a:xfrm>
            <a:off x="0" y="802206"/>
            <a:ext cx="2301586" cy="658642"/>
          </a:xfrm>
          <a:prstGeom prst="rect">
            <a:avLst/>
          </a:prstGeom>
        </p:spPr>
        <p:txBody>
          <a:bodyPr wrap="square">
            <a:spAutoFit/>
          </a:bodyPr>
          <a:lstStyle/>
          <a:p>
            <a:pPr algn="ctr">
              <a:lnSpc>
                <a:spcPct val="115000"/>
              </a:lnSpc>
              <a:spcAft>
                <a:spcPts val="1000"/>
              </a:spcAft>
            </a:pPr>
            <a:r>
              <a:rPr lang="it-IT" sz="1600" dirty="0">
                <a:solidFill>
                  <a:srgbClr val="17365D"/>
                </a:solidFill>
                <a:latin typeface="Constantia"/>
                <a:ea typeface="Calibri"/>
                <a:cs typeface="Arial"/>
              </a:rPr>
              <a:t>SISTEMA INDUSTRIA </a:t>
            </a:r>
            <a:r>
              <a:rPr lang="it-IT" sz="1600" dirty="0">
                <a:solidFill>
                  <a:srgbClr val="FF0000"/>
                </a:solidFill>
                <a:latin typeface="Constantia"/>
                <a:ea typeface="Calibri"/>
                <a:cs typeface="Arial"/>
              </a:rPr>
              <a:t>Italia</a:t>
            </a:r>
            <a:endParaRPr lang="it-IT" sz="1600" dirty="0">
              <a:effectLst/>
              <a:latin typeface="Calibri"/>
              <a:ea typeface="Calibri"/>
              <a:cs typeface="Times New Roman"/>
            </a:endParaRPr>
          </a:p>
        </p:txBody>
      </p:sp>
      <p:pic>
        <p:nvPicPr>
          <p:cNvPr id="8" name="Immagin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806" y="5974834"/>
            <a:ext cx="744720" cy="776000"/>
          </a:xfrm>
          <a:prstGeom prst="rect">
            <a:avLst/>
          </a:prstGeom>
        </p:spPr>
      </p:pic>
    </p:spTree>
    <p:extLst>
      <p:ext uri="{BB962C8B-B14F-4D97-AF65-F5344CB8AC3E}">
        <p14:creationId xmlns:p14="http://schemas.microsoft.com/office/powerpoint/2010/main" val="404667330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3325</TotalTime>
  <Words>1459</Words>
  <Application>Microsoft Office PowerPoint</Application>
  <PresentationFormat>Personalizzato</PresentationFormat>
  <Paragraphs>153</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Chinese and Italian Enterprises Association  CINITALY  中国和意大利的企业协会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Chinese and Italian Enterprises Association CINITALY</dc:title>
  <dc:creator>Attilio Minafra</dc:creator>
  <cp:lastModifiedBy>DK-PC</cp:lastModifiedBy>
  <cp:revision>14</cp:revision>
  <dcterms:created xsi:type="dcterms:W3CDTF">2017-04-03T15:19:46Z</dcterms:created>
  <dcterms:modified xsi:type="dcterms:W3CDTF">2017-04-14T14:55:27Z</dcterms:modified>
</cp:coreProperties>
</file>